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6" r:id="rId3"/>
    <p:sldId id="277" r:id="rId4"/>
    <p:sldId id="294" r:id="rId5"/>
    <p:sldId id="263" r:id="rId6"/>
    <p:sldId id="272" r:id="rId7"/>
    <p:sldId id="270" r:id="rId8"/>
    <p:sldId id="280" r:id="rId9"/>
    <p:sldId id="281" r:id="rId10"/>
    <p:sldId id="264" r:id="rId11"/>
    <p:sldId id="297" r:id="rId12"/>
    <p:sldId id="265" r:id="rId13"/>
    <p:sldId id="283" r:id="rId14"/>
    <p:sldId id="271" r:id="rId15"/>
    <p:sldId id="267" r:id="rId16"/>
    <p:sldId id="285" r:id="rId17"/>
    <p:sldId id="286" r:id="rId18"/>
    <p:sldId id="287" r:id="rId19"/>
    <p:sldId id="290" r:id="rId20"/>
    <p:sldId id="295" r:id="rId21"/>
    <p:sldId id="299" r:id="rId22"/>
    <p:sldId id="258" r:id="rId23"/>
    <p:sldId id="257" r:id="rId24"/>
    <p:sldId id="292" r:id="rId25"/>
    <p:sldId id="275" r:id="rId26"/>
    <p:sldId id="274" r:id="rId27"/>
    <p:sldId id="276" r:id="rId28"/>
    <p:sldId id="269" r:id="rId29"/>
    <p:sldId id="261" r:id="rId30"/>
    <p:sldId id="29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375"/>
    <p:restoredTop sz="94694"/>
  </p:normalViewPr>
  <p:slideViewPr>
    <p:cSldViewPr snapToGrid="0" snapToObjects="1">
      <p:cViewPr varScale="1">
        <p:scale>
          <a:sx n="71" d="100"/>
          <a:sy n="71" d="100"/>
        </p:scale>
        <p:origin x="60"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0903D-551F-4B4E-8A34-CE9CD1659E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2FA950-1910-FC4D-BD1E-71EF252B4C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502FEB-7241-E840-8D54-ABB8EC331AF7}"/>
              </a:ext>
            </a:extLst>
          </p:cNvPr>
          <p:cNvSpPr>
            <a:spLocks noGrp="1"/>
          </p:cNvSpPr>
          <p:nvPr>
            <p:ph type="dt" sz="half" idx="10"/>
          </p:nvPr>
        </p:nvSpPr>
        <p:spPr/>
        <p:txBody>
          <a:bodyPr/>
          <a:lstStyle/>
          <a:p>
            <a:fld id="{6142E9A7-92E8-7E42-B68E-A657242A1A76}" type="datetimeFigureOut">
              <a:rPr lang="en-US" smtClean="0"/>
              <a:t>8/5/2020</a:t>
            </a:fld>
            <a:endParaRPr lang="en-US"/>
          </a:p>
        </p:txBody>
      </p:sp>
      <p:sp>
        <p:nvSpPr>
          <p:cNvPr id="5" name="Footer Placeholder 4">
            <a:extLst>
              <a:ext uri="{FF2B5EF4-FFF2-40B4-BE49-F238E27FC236}">
                <a16:creationId xmlns:a16="http://schemas.microsoft.com/office/drawing/2014/main" id="{2768D151-B3DD-A046-AFD4-9333224BC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4D7C8-F8FF-E647-B676-EEEF7157AD95}"/>
              </a:ext>
            </a:extLst>
          </p:cNvPr>
          <p:cNvSpPr>
            <a:spLocks noGrp="1"/>
          </p:cNvSpPr>
          <p:nvPr>
            <p:ph type="sldNum" sz="quarter" idx="12"/>
          </p:nvPr>
        </p:nvSpPr>
        <p:spPr/>
        <p:txBody>
          <a:bodyPr/>
          <a:lstStyle/>
          <a:p>
            <a:fld id="{BF40B32C-09A1-0041-96F6-CAB08D5A4D86}" type="slidenum">
              <a:rPr lang="en-US" smtClean="0"/>
              <a:t>‹#›</a:t>
            </a:fld>
            <a:endParaRPr lang="en-US"/>
          </a:p>
        </p:txBody>
      </p:sp>
    </p:spTree>
    <p:extLst>
      <p:ext uri="{BB962C8B-B14F-4D97-AF65-F5344CB8AC3E}">
        <p14:creationId xmlns:p14="http://schemas.microsoft.com/office/powerpoint/2010/main" val="2672960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DF672-4837-9444-AC50-8BD21C185B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AB292A-CB94-5C42-B578-AF2FB2748F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8DD85-D9FA-6647-B29A-D41E45BF9430}"/>
              </a:ext>
            </a:extLst>
          </p:cNvPr>
          <p:cNvSpPr>
            <a:spLocks noGrp="1"/>
          </p:cNvSpPr>
          <p:nvPr>
            <p:ph type="dt" sz="half" idx="10"/>
          </p:nvPr>
        </p:nvSpPr>
        <p:spPr/>
        <p:txBody>
          <a:bodyPr/>
          <a:lstStyle/>
          <a:p>
            <a:fld id="{6142E9A7-92E8-7E42-B68E-A657242A1A76}" type="datetimeFigureOut">
              <a:rPr lang="en-US" smtClean="0"/>
              <a:t>8/5/2020</a:t>
            </a:fld>
            <a:endParaRPr lang="en-US"/>
          </a:p>
        </p:txBody>
      </p:sp>
      <p:sp>
        <p:nvSpPr>
          <p:cNvPr id="5" name="Footer Placeholder 4">
            <a:extLst>
              <a:ext uri="{FF2B5EF4-FFF2-40B4-BE49-F238E27FC236}">
                <a16:creationId xmlns:a16="http://schemas.microsoft.com/office/drawing/2014/main" id="{98635582-5240-D048-B218-EA3504BDA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09E1A-C5FB-044F-BEFC-73A3036C0DB5}"/>
              </a:ext>
            </a:extLst>
          </p:cNvPr>
          <p:cNvSpPr>
            <a:spLocks noGrp="1"/>
          </p:cNvSpPr>
          <p:nvPr>
            <p:ph type="sldNum" sz="quarter" idx="12"/>
          </p:nvPr>
        </p:nvSpPr>
        <p:spPr/>
        <p:txBody>
          <a:bodyPr/>
          <a:lstStyle/>
          <a:p>
            <a:fld id="{BF40B32C-09A1-0041-96F6-CAB08D5A4D86}" type="slidenum">
              <a:rPr lang="en-US" smtClean="0"/>
              <a:t>‹#›</a:t>
            </a:fld>
            <a:endParaRPr lang="en-US"/>
          </a:p>
        </p:txBody>
      </p:sp>
    </p:spTree>
    <p:extLst>
      <p:ext uri="{BB962C8B-B14F-4D97-AF65-F5344CB8AC3E}">
        <p14:creationId xmlns:p14="http://schemas.microsoft.com/office/powerpoint/2010/main" val="216603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AF0587-FE86-1246-A999-51FB8E4A5F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ED39E0-0EDB-9E4A-8C0A-E74648E5A8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9F5B3-5FA0-8D47-B885-02F54B791FD6}"/>
              </a:ext>
            </a:extLst>
          </p:cNvPr>
          <p:cNvSpPr>
            <a:spLocks noGrp="1"/>
          </p:cNvSpPr>
          <p:nvPr>
            <p:ph type="dt" sz="half" idx="10"/>
          </p:nvPr>
        </p:nvSpPr>
        <p:spPr/>
        <p:txBody>
          <a:bodyPr/>
          <a:lstStyle/>
          <a:p>
            <a:fld id="{6142E9A7-92E8-7E42-B68E-A657242A1A76}" type="datetimeFigureOut">
              <a:rPr lang="en-US" smtClean="0"/>
              <a:t>8/5/2020</a:t>
            </a:fld>
            <a:endParaRPr lang="en-US"/>
          </a:p>
        </p:txBody>
      </p:sp>
      <p:sp>
        <p:nvSpPr>
          <p:cNvPr id="5" name="Footer Placeholder 4">
            <a:extLst>
              <a:ext uri="{FF2B5EF4-FFF2-40B4-BE49-F238E27FC236}">
                <a16:creationId xmlns:a16="http://schemas.microsoft.com/office/drawing/2014/main" id="{B745141A-6B48-1247-B03A-8AC74F63E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12905-5A17-144C-A829-98D853030D81}"/>
              </a:ext>
            </a:extLst>
          </p:cNvPr>
          <p:cNvSpPr>
            <a:spLocks noGrp="1"/>
          </p:cNvSpPr>
          <p:nvPr>
            <p:ph type="sldNum" sz="quarter" idx="12"/>
          </p:nvPr>
        </p:nvSpPr>
        <p:spPr/>
        <p:txBody>
          <a:bodyPr/>
          <a:lstStyle/>
          <a:p>
            <a:fld id="{BF40B32C-09A1-0041-96F6-CAB08D5A4D86}" type="slidenum">
              <a:rPr lang="en-US" smtClean="0"/>
              <a:t>‹#›</a:t>
            </a:fld>
            <a:endParaRPr lang="en-US"/>
          </a:p>
        </p:txBody>
      </p:sp>
    </p:spTree>
    <p:extLst>
      <p:ext uri="{BB962C8B-B14F-4D97-AF65-F5344CB8AC3E}">
        <p14:creationId xmlns:p14="http://schemas.microsoft.com/office/powerpoint/2010/main" val="3860385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DA0E8-72F7-5243-AB57-BC16CF56A8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CA8279-9048-3C44-8D39-F9A2895892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7A2EC-CF5F-1740-98CA-6AFFA0B7E56E}"/>
              </a:ext>
            </a:extLst>
          </p:cNvPr>
          <p:cNvSpPr>
            <a:spLocks noGrp="1"/>
          </p:cNvSpPr>
          <p:nvPr>
            <p:ph type="dt" sz="half" idx="10"/>
          </p:nvPr>
        </p:nvSpPr>
        <p:spPr/>
        <p:txBody>
          <a:bodyPr/>
          <a:lstStyle/>
          <a:p>
            <a:fld id="{6142E9A7-92E8-7E42-B68E-A657242A1A76}" type="datetimeFigureOut">
              <a:rPr lang="en-US" smtClean="0"/>
              <a:t>8/5/2020</a:t>
            </a:fld>
            <a:endParaRPr lang="en-US"/>
          </a:p>
        </p:txBody>
      </p:sp>
      <p:sp>
        <p:nvSpPr>
          <p:cNvPr id="5" name="Footer Placeholder 4">
            <a:extLst>
              <a:ext uri="{FF2B5EF4-FFF2-40B4-BE49-F238E27FC236}">
                <a16:creationId xmlns:a16="http://schemas.microsoft.com/office/drawing/2014/main" id="{FDE9E1A9-E5B3-5D4B-BE5D-C3011DABB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8F12B-B6C8-FE44-841D-65AE312FB0CA}"/>
              </a:ext>
            </a:extLst>
          </p:cNvPr>
          <p:cNvSpPr>
            <a:spLocks noGrp="1"/>
          </p:cNvSpPr>
          <p:nvPr>
            <p:ph type="sldNum" sz="quarter" idx="12"/>
          </p:nvPr>
        </p:nvSpPr>
        <p:spPr/>
        <p:txBody>
          <a:bodyPr/>
          <a:lstStyle/>
          <a:p>
            <a:fld id="{BF40B32C-09A1-0041-96F6-CAB08D5A4D86}" type="slidenum">
              <a:rPr lang="en-US" smtClean="0"/>
              <a:t>‹#›</a:t>
            </a:fld>
            <a:endParaRPr lang="en-US"/>
          </a:p>
        </p:txBody>
      </p:sp>
    </p:spTree>
    <p:extLst>
      <p:ext uri="{BB962C8B-B14F-4D97-AF65-F5344CB8AC3E}">
        <p14:creationId xmlns:p14="http://schemas.microsoft.com/office/powerpoint/2010/main" val="335215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99EB-5287-7348-A990-3B10EE7FB0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34C30C-4732-8C4C-9DDD-432387C925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3A1071-AFA0-6945-ADB5-719F2BAC042C}"/>
              </a:ext>
            </a:extLst>
          </p:cNvPr>
          <p:cNvSpPr>
            <a:spLocks noGrp="1"/>
          </p:cNvSpPr>
          <p:nvPr>
            <p:ph type="dt" sz="half" idx="10"/>
          </p:nvPr>
        </p:nvSpPr>
        <p:spPr/>
        <p:txBody>
          <a:bodyPr/>
          <a:lstStyle/>
          <a:p>
            <a:fld id="{6142E9A7-92E8-7E42-B68E-A657242A1A76}" type="datetimeFigureOut">
              <a:rPr lang="en-US" smtClean="0"/>
              <a:t>8/5/2020</a:t>
            </a:fld>
            <a:endParaRPr lang="en-US"/>
          </a:p>
        </p:txBody>
      </p:sp>
      <p:sp>
        <p:nvSpPr>
          <p:cNvPr id="5" name="Footer Placeholder 4">
            <a:extLst>
              <a:ext uri="{FF2B5EF4-FFF2-40B4-BE49-F238E27FC236}">
                <a16:creationId xmlns:a16="http://schemas.microsoft.com/office/drawing/2014/main" id="{A35DB947-9A8E-AE4D-AFB5-E57FEFE546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9170D-B7C5-6341-8320-D7C81993E88F}"/>
              </a:ext>
            </a:extLst>
          </p:cNvPr>
          <p:cNvSpPr>
            <a:spLocks noGrp="1"/>
          </p:cNvSpPr>
          <p:nvPr>
            <p:ph type="sldNum" sz="quarter" idx="12"/>
          </p:nvPr>
        </p:nvSpPr>
        <p:spPr/>
        <p:txBody>
          <a:bodyPr/>
          <a:lstStyle/>
          <a:p>
            <a:fld id="{BF40B32C-09A1-0041-96F6-CAB08D5A4D86}" type="slidenum">
              <a:rPr lang="en-US" smtClean="0"/>
              <a:t>‹#›</a:t>
            </a:fld>
            <a:endParaRPr lang="en-US"/>
          </a:p>
        </p:txBody>
      </p:sp>
    </p:spTree>
    <p:extLst>
      <p:ext uri="{BB962C8B-B14F-4D97-AF65-F5344CB8AC3E}">
        <p14:creationId xmlns:p14="http://schemas.microsoft.com/office/powerpoint/2010/main" val="419221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6140F-CCDE-6B4D-BB4D-C27A2EE4E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3C198E-5ABD-C343-A09B-C8FA35D931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AA0945-9B1A-2549-B76C-2CE051B085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23740F-0D98-4849-8375-01A09837B0B9}"/>
              </a:ext>
            </a:extLst>
          </p:cNvPr>
          <p:cNvSpPr>
            <a:spLocks noGrp="1"/>
          </p:cNvSpPr>
          <p:nvPr>
            <p:ph type="dt" sz="half" idx="10"/>
          </p:nvPr>
        </p:nvSpPr>
        <p:spPr/>
        <p:txBody>
          <a:bodyPr/>
          <a:lstStyle/>
          <a:p>
            <a:fld id="{6142E9A7-92E8-7E42-B68E-A657242A1A76}" type="datetimeFigureOut">
              <a:rPr lang="en-US" smtClean="0"/>
              <a:t>8/5/2020</a:t>
            </a:fld>
            <a:endParaRPr lang="en-US"/>
          </a:p>
        </p:txBody>
      </p:sp>
      <p:sp>
        <p:nvSpPr>
          <p:cNvPr id="6" name="Footer Placeholder 5">
            <a:extLst>
              <a:ext uri="{FF2B5EF4-FFF2-40B4-BE49-F238E27FC236}">
                <a16:creationId xmlns:a16="http://schemas.microsoft.com/office/drawing/2014/main" id="{268559DE-BA28-E548-96C0-3239531A5A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B4FD1-C43E-DA4B-AFE2-2C1DD4585FFF}"/>
              </a:ext>
            </a:extLst>
          </p:cNvPr>
          <p:cNvSpPr>
            <a:spLocks noGrp="1"/>
          </p:cNvSpPr>
          <p:nvPr>
            <p:ph type="sldNum" sz="quarter" idx="12"/>
          </p:nvPr>
        </p:nvSpPr>
        <p:spPr/>
        <p:txBody>
          <a:bodyPr/>
          <a:lstStyle/>
          <a:p>
            <a:fld id="{BF40B32C-09A1-0041-96F6-CAB08D5A4D86}" type="slidenum">
              <a:rPr lang="en-US" smtClean="0"/>
              <a:t>‹#›</a:t>
            </a:fld>
            <a:endParaRPr lang="en-US"/>
          </a:p>
        </p:txBody>
      </p:sp>
    </p:spTree>
    <p:extLst>
      <p:ext uri="{BB962C8B-B14F-4D97-AF65-F5344CB8AC3E}">
        <p14:creationId xmlns:p14="http://schemas.microsoft.com/office/powerpoint/2010/main" val="2171155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6B04-B678-B948-8FEC-ED7B1905CC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5F525C-3DC0-FF4E-9671-365DA42C4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8C5045-649B-2E4E-A21D-2F1786B7E2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FAAA23-97B1-004B-810F-CA5CE1AF4C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8C944E-73B6-2344-93AC-05C6D62589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CFA6F7-FCBB-B641-A42E-63F9AEC2D31E}"/>
              </a:ext>
            </a:extLst>
          </p:cNvPr>
          <p:cNvSpPr>
            <a:spLocks noGrp="1"/>
          </p:cNvSpPr>
          <p:nvPr>
            <p:ph type="dt" sz="half" idx="10"/>
          </p:nvPr>
        </p:nvSpPr>
        <p:spPr/>
        <p:txBody>
          <a:bodyPr/>
          <a:lstStyle/>
          <a:p>
            <a:fld id="{6142E9A7-92E8-7E42-B68E-A657242A1A76}" type="datetimeFigureOut">
              <a:rPr lang="en-US" smtClean="0"/>
              <a:t>8/5/2020</a:t>
            </a:fld>
            <a:endParaRPr lang="en-US"/>
          </a:p>
        </p:txBody>
      </p:sp>
      <p:sp>
        <p:nvSpPr>
          <p:cNvPr id="8" name="Footer Placeholder 7">
            <a:extLst>
              <a:ext uri="{FF2B5EF4-FFF2-40B4-BE49-F238E27FC236}">
                <a16:creationId xmlns:a16="http://schemas.microsoft.com/office/drawing/2014/main" id="{10FD0C4B-14CD-D848-85FA-3F205455EB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92274C-192F-2246-98F9-9C8564117456}"/>
              </a:ext>
            </a:extLst>
          </p:cNvPr>
          <p:cNvSpPr>
            <a:spLocks noGrp="1"/>
          </p:cNvSpPr>
          <p:nvPr>
            <p:ph type="sldNum" sz="quarter" idx="12"/>
          </p:nvPr>
        </p:nvSpPr>
        <p:spPr/>
        <p:txBody>
          <a:bodyPr/>
          <a:lstStyle/>
          <a:p>
            <a:fld id="{BF40B32C-09A1-0041-96F6-CAB08D5A4D86}" type="slidenum">
              <a:rPr lang="en-US" smtClean="0"/>
              <a:t>‹#›</a:t>
            </a:fld>
            <a:endParaRPr lang="en-US"/>
          </a:p>
        </p:txBody>
      </p:sp>
    </p:spTree>
    <p:extLst>
      <p:ext uri="{BB962C8B-B14F-4D97-AF65-F5344CB8AC3E}">
        <p14:creationId xmlns:p14="http://schemas.microsoft.com/office/powerpoint/2010/main" val="657807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F1831-2332-164E-B210-9EE5D69A4D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B22727-E17A-814B-B56E-16AE6F464640}"/>
              </a:ext>
            </a:extLst>
          </p:cNvPr>
          <p:cNvSpPr>
            <a:spLocks noGrp="1"/>
          </p:cNvSpPr>
          <p:nvPr>
            <p:ph type="dt" sz="half" idx="10"/>
          </p:nvPr>
        </p:nvSpPr>
        <p:spPr/>
        <p:txBody>
          <a:bodyPr/>
          <a:lstStyle/>
          <a:p>
            <a:fld id="{6142E9A7-92E8-7E42-B68E-A657242A1A76}" type="datetimeFigureOut">
              <a:rPr lang="en-US" smtClean="0"/>
              <a:t>8/5/2020</a:t>
            </a:fld>
            <a:endParaRPr lang="en-US"/>
          </a:p>
        </p:txBody>
      </p:sp>
      <p:sp>
        <p:nvSpPr>
          <p:cNvPr id="4" name="Footer Placeholder 3">
            <a:extLst>
              <a:ext uri="{FF2B5EF4-FFF2-40B4-BE49-F238E27FC236}">
                <a16:creationId xmlns:a16="http://schemas.microsoft.com/office/drawing/2014/main" id="{711D6AB3-EB00-9148-AACF-92D29AE563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CAB879-19D4-4F48-B39F-E7907E921FDC}"/>
              </a:ext>
            </a:extLst>
          </p:cNvPr>
          <p:cNvSpPr>
            <a:spLocks noGrp="1"/>
          </p:cNvSpPr>
          <p:nvPr>
            <p:ph type="sldNum" sz="quarter" idx="12"/>
          </p:nvPr>
        </p:nvSpPr>
        <p:spPr/>
        <p:txBody>
          <a:bodyPr/>
          <a:lstStyle/>
          <a:p>
            <a:fld id="{BF40B32C-09A1-0041-96F6-CAB08D5A4D86}" type="slidenum">
              <a:rPr lang="en-US" smtClean="0"/>
              <a:t>‹#›</a:t>
            </a:fld>
            <a:endParaRPr lang="en-US"/>
          </a:p>
        </p:txBody>
      </p:sp>
    </p:spTree>
    <p:extLst>
      <p:ext uri="{BB962C8B-B14F-4D97-AF65-F5344CB8AC3E}">
        <p14:creationId xmlns:p14="http://schemas.microsoft.com/office/powerpoint/2010/main" val="16827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A43B35-C13D-4148-9AAA-55C93A2255F5}"/>
              </a:ext>
            </a:extLst>
          </p:cNvPr>
          <p:cNvSpPr>
            <a:spLocks noGrp="1"/>
          </p:cNvSpPr>
          <p:nvPr>
            <p:ph type="dt" sz="half" idx="10"/>
          </p:nvPr>
        </p:nvSpPr>
        <p:spPr/>
        <p:txBody>
          <a:bodyPr/>
          <a:lstStyle/>
          <a:p>
            <a:fld id="{6142E9A7-92E8-7E42-B68E-A657242A1A76}" type="datetimeFigureOut">
              <a:rPr lang="en-US" smtClean="0"/>
              <a:t>8/5/2020</a:t>
            </a:fld>
            <a:endParaRPr lang="en-US"/>
          </a:p>
        </p:txBody>
      </p:sp>
      <p:sp>
        <p:nvSpPr>
          <p:cNvPr id="3" name="Footer Placeholder 2">
            <a:extLst>
              <a:ext uri="{FF2B5EF4-FFF2-40B4-BE49-F238E27FC236}">
                <a16:creationId xmlns:a16="http://schemas.microsoft.com/office/drawing/2014/main" id="{EE1C646F-9905-4142-8EEC-6D99315C2F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F03FF6-2B96-B745-9A8E-C42041AFDF98}"/>
              </a:ext>
            </a:extLst>
          </p:cNvPr>
          <p:cNvSpPr>
            <a:spLocks noGrp="1"/>
          </p:cNvSpPr>
          <p:nvPr>
            <p:ph type="sldNum" sz="quarter" idx="12"/>
          </p:nvPr>
        </p:nvSpPr>
        <p:spPr/>
        <p:txBody>
          <a:bodyPr/>
          <a:lstStyle/>
          <a:p>
            <a:fld id="{BF40B32C-09A1-0041-96F6-CAB08D5A4D86}" type="slidenum">
              <a:rPr lang="en-US" smtClean="0"/>
              <a:t>‹#›</a:t>
            </a:fld>
            <a:endParaRPr lang="en-US"/>
          </a:p>
        </p:txBody>
      </p:sp>
    </p:spTree>
    <p:extLst>
      <p:ext uri="{BB962C8B-B14F-4D97-AF65-F5344CB8AC3E}">
        <p14:creationId xmlns:p14="http://schemas.microsoft.com/office/powerpoint/2010/main" val="396441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3CA3-5BCB-F14F-8EDA-6E6A32D83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228707-459E-204F-9BE2-A53E3E6E27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A11A9-FDEF-C64D-9600-E40742662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F4F0BF-5C59-DD41-AC08-C173B96CE75F}"/>
              </a:ext>
            </a:extLst>
          </p:cNvPr>
          <p:cNvSpPr>
            <a:spLocks noGrp="1"/>
          </p:cNvSpPr>
          <p:nvPr>
            <p:ph type="dt" sz="half" idx="10"/>
          </p:nvPr>
        </p:nvSpPr>
        <p:spPr/>
        <p:txBody>
          <a:bodyPr/>
          <a:lstStyle/>
          <a:p>
            <a:fld id="{6142E9A7-92E8-7E42-B68E-A657242A1A76}" type="datetimeFigureOut">
              <a:rPr lang="en-US" smtClean="0"/>
              <a:t>8/5/2020</a:t>
            </a:fld>
            <a:endParaRPr lang="en-US"/>
          </a:p>
        </p:txBody>
      </p:sp>
      <p:sp>
        <p:nvSpPr>
          <p:cNvPr id="6" name="Footer Placeholder 5">
            <a:extLst>
              <a:ext uri="{FF2B5EF4-FFF2-40B4-BE49-F238E27FC236}">
                <a16:creationId xmlns:a16="http://schemas.microsoft.com/office/drawing/2014/main" id="{9535FD8C-7A30-1642-B68C-BF844AB096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EDA5B-E088-814F-B6DC-5567008A14EC}"/>
              </a:ext>
            </a:extLst>
          </p:cNvPr>
          <p:cNvSpPr>
            <a:spLocks noGrp="1"/>
          </p:cNvSpPr>
          <p:nvPr>
            <p:ph type="sldNum" sz="quarter" idx="12"/>
          </p:nvPr>
        </p:nvSpPr>
        <p:spPr/>
        <p:txBody>
          <a:bodyPr/>
          <a:lstStyle/>
          <a:p>
            <a:fld id="{BF40B32C-09A1-0041-96F6-CAB08D5A4D86}" type="slidenum">
              <a:rPr lang="en-US" smtClean="0"/>
              <a:t>‹#›</a:t>
            </a:fld>
            <a:endParaRPr lang="en-US"/>
          </a:p>
        </p:txBody>
      </p:sp>
    </p:spTree>
    <p:extLst>
      <p:ext uri="{BB962C8B-B14F-4D97-AF65-F5344CB8AC3E}">
        <p14:creationId xmlns:p14="http://schemas.microsoft.com/office/powerpoint/2010/main" val="371857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85F9-6714-AD43-A7D8-41C83162ED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43592F-9451-2D47-B0EC-B7BABCDAE2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0FE178-EF38-0B4C-883C-051D31D327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85DA4-D5A0-B849-952A-D7ABC195B697}"/>
              </a:ext>
            </a:extLst>
          </p:cNvPr>
          <p:cNvSpPr>
            <a:spLocks noGrp="1"/>
          </p:cNvSpPr>
          <p:nvPr>
            <p:ph type="dt" sz="half" idx="10"/>
          </p:nvPr>
        </p:nvSpPr>
        <p:spPr/>
        <p:txBody>
          <a:bodyPr/>
          <a:lstStyle/>
          <a:p>
            <a:fld id="{6142E9A7-92E8-7E42-B68E-A657242A1A76}" type="datetimeFigureOut">
              <a:rPr lang="en-US" smtClean="0"/>
              <a:t>8/5/2020</a:t>
            </a:fld>
            <a:endParaRPr lang="en-US"/>
          </a:p>
        </p:txBody>
      </p:sp>
      <p:sp>
        <p:nvSpPr>
          <p:cNvPr id="6" name="Footer Placeholder 5">
            <a:extLst>
              <a:ext uri="{FF2B5EF4-FFF2-40B4-BE49-F238E27FC236}">
                <a16:creationId xmlns:a16="http://schemas.microsoft.com/office/drawing/2014/main" id="{82092FE5-63A4-8C41-A98C-4954B056DC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09BBB0-BEDB-6549-BC71-8A1820BEBE97}"/>
              </a:ext>
            </a:extLst>
          </p:cNvPr>
          <p:cNvSpPr>
            <a:spLocks noGrp="1"/>
          </p:cNvSpPr>
          <p:nvPr>
            <p:ph type="sldNum" sz="quarter" idx="12"/>
          </p:nvPr>
        </p:nvSpPr>
        <p:spPr/>
        <p:txBody>
          <a:bodyPr/>
          <a:lstStyle/>
          <a:p>
            <a:fld id="{BF40B32C-09A1-0041-96F6-CAB08D5A4D86}" type="slidenum">
              <a:rPr lang="en-US" smtClean="0"/>
              <a:t>‹#›</a:t>
            </a:fld>
            <a:endParaRPr lang="en-US"/>
          </a:p>
        </p:txBody>
      </p:sp>
    </p:spTree>
    <p:extLst>
      <p:ext uri="{BB962C8B-B14F-4D97-AF65-F5344CB8AC3E}">
        <p14:creationId xmlns:p14="http://schemas.microsoft.com/office/powerpoint/2010/main" val="835759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6550F9-981D-7C4A-B1BC-807969285E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C0BCB-3353-8244-A573-9A40DE788A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599EC-7AF0-3E48-BC4B-8882CAFA1B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2E9A7-92E8-7E42-B68E-A657242A1A76}" type="datetimeFigureOut">
              <a:rPr lang="en-US" smtClean="0"/>
              <a:t>8/5/2020</a:t>
            </a:fld>
            <a:endParaRPr lang="en-US"/>
          </a:p>
        </p:txBody>
      </p:sp>
      <p:sp>
        <p:nvSpPr>
          <p:cNvPr id="5" name="Footer Placeholder 4">
            <a:extLst>
              <a:ext uri="{FF2B5EF4-FFF2-40B4-BE49-F238E27FC236}">
                <a16:creationId xmlns:a16="http://schemas.microsoft.com/office/drawing/2014/main" id="{86CDFFBA-1B37-C143-8FC3-C9D32E155A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DC01A3-7492-6241-9EFE-851D787EDD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0B32C-09A1-0041-96F6-CAB08D5A4D86}" type="slidenum">
              <a:rPr lang="en-US" smtClean="0"/>
              <a:t>‹#›</a:t>
            </a:fld>
            <a:endParaRPr lang="en-US"/>
          </a:p>
        </p:txBody>
      </p:sp>
    </p:spTree>
    <p:extLst>
      <p:ext uri="{BB962C8B-B14F-4D97-AF65-F5344CB8AC3E}">
        <p14:creationId xmlns:p14="http://schemas.microsoft.com/office/powerpoint/2010/main" val="2547556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pps.irs.gov/app/eos/mainSearch.do?mainSearchChoice=pub78&amp;dispatchMethod=selectSearch"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masshumanities.org/wp-content/uploads/2020/02/MH-Logo2018-Print-6in_Oran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7499" y="446568"/>
            <a:ext cx="4160502" cy="6278083"/>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7"/>
          <p:cNvSpPr txBox="1">
            <a:spLocks/>
          </p:cNvSpPr>
          <p:nvPr/>
        </p:nvSpPr>
        <p:spPr>
          <a:xfrm>
            <a:off x="1647825" y="446567"/>
            <a:ext cx="4767152" cy="641143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sz="3200" dirty="0">
                <a:cs typeface="Aharoni" panose="02010803020104030203" pitchFamily="2" charset="-79"/>
              </a:rPr>
              <a:t>2020 Support Grants</a:t>
            </a:r>
          </a:p>
          <a:p>
            <a:r>
              <a:rPr lang="en-US" sz="3200" dirty="0">
                <a:cs typeface="Aharoni" panose="02010803020104030203" pitchFamily="2" charset="-79"/>
              </a:rPr>
              <a:t>Webinar</a:t>
            </a:r>
            <a:endParaRPr lang="en-US" sz="2000" dirty="0"/>
          </a:p>
          <a:p>
            <a:pPr algn="l"/>
            <a:endParaRPr lang="en-US" sz="900" u="sng" dirty="0"/>
          </a:p>
          <a:p>
            <a:pPr algn="l"/>
            <a:r>
              <a:rPr lang="en-US" sz="2000" u="sng" dirty="0"/>
              <a:t>Presenters</a:t>
            </a:r>
            <a:endParaRPr lang="en-US" sz="2000" dirty="0"/>
          </a:p>
          <a:p>
            <a:pPr algn="l"/>
            <a:r>
              <a:rPr lang="en-US" sz="2000" dirty="0"/>
              <a:t>Katherine Stevens, Director of Grants at Mass Humanities</a:t>
            </a:r>
          </a:p>
          <a:p>
            <a:pPr algn="l"/>
            <a:r>
              <a:rPr lang="en-US" sz="2000" dirty="0"/>
              <a:t>Jennifer Hall-Witt, Program Officer at Mass Humanities</a:t>
            </a:r>
          </a:p>
          <a:p>
            <a:pPr algn="l"/>
            <a:endParaRPr lang="en-US" sz="2000" u="sng" dirty="0"/>
          </a:p>
          <a:p>
            <a:pPr algn="l"/>
            <a:r>
              <a:rPr lang="en-US" sz="2400" dirty="0"/>
              <a:t>Still have questions? Email </a:t>
            </a:r>
            <a:r>
              <a:rPr lang="en-US" sz="2400" dirty="0" err="1"/>
              <a:t>grants@masshumanities.org</a:t>
            </a:r>
            <a:endParaRPr lang="en-US" sz="2400" dirty="0"/>
          </a:p>
          <a:p>
            <a:pPr algn="l"/>
            <a:endParaRPr lang="en-US" sz="2400" dirty="0"/>
          </a:p>
          <a:p>
            <a:pPr algn="l"/>
            <a:endParaRPr lang="en-US" sz="2400" dirty="0"/>
          </a:p>
        </p:txBody>
      </p:sp>
      <p:cxnSp>
        <p:nvCxnSpPr>
          <p:cNvPr id="4" name="Straight Connector 3">
            <a:extLst>
              <a:ext uri="{FF2B5EF4-FFF2-40B4-BE49-F238E27FC236}">
                <a16:creationId xmlns:a16="http://schemas.microsoft.com/office/drawing/2014/main" id="{BF134EAD-99FA-7744-95CF-9492D851F0DD}"/>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673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902045" y="-28383"/>
            <a:ext cx="10515600" cy="1418839"/>
          </a:xfrm>
        </p:spPr>
        <p:txBody>
          <a:bodyPr/>
          <a:lstStyle/>
          <a:p>
            <a:pPr algn="ctr"/>
            <a:r>
              <a:rPr lang="en-US" dirty="0"/>
              <a:t>Audience Questions</a:t>
            </a:r>
          </a:p>
        </p:txBody>
      </p:sp>
    </p:spTree>
    <p:extLst>
      <p:ext uri="{BB962C8B-B14F-4D97-AF65-F5344CB8AC3E}">
        <p14:creationId xmlns:p14="http://schemas.microsoft.com/office/powerpoint/2010/main" val="1043390127"/>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838200" y="18255"/>
            <a:ext cx="10515600" cy="1325563"/>
          </a:xfrm>
        </p:spPr>
        <p:txBody>
          <a:bodyPr/>
          <a:lstStyle/>
          <a:p>
            <a:pPr algn="ctr"/>
            <a:r>
              <a:rPr lang="en-US" dirty="0"/>
              <a:t>Humanities Component and </a:t>
            </a:r>
            <a:br>
              <a:rPr lang="en-US" dirty="0"/>
            </a:br>
            <a:r>
              <a:rPr lang="en-US" dirty="0"/>
              <a:t>Program Description</a:t>
            </a:r>
          </a:p>
        </p:txBody>
      </p:sp>
      <p:sp>
        <p:nvSpPr>
          <p:cNvPr id="2" name="Content Placeholder 1">
            <a:extLst>
              <a:ext uri="{FF2B5EF4-FFF2-40B4-BE49-F238E27FC236}">
                <a16:creationId xmlns:a16="http://schemas.microsoft.com/office/drawing/2014/main" id="{BCC870FF-A5EF-F549-A3F7-6A6CCDAAF23E}"/>
              </a:ext>
            </a:extLst>
          </p:cNvPr>
          <p:cNvSpPr>
            <a:spLocks noGrp="1"/>
          </p:cNvSpPr>
          <p:nvPr>
            <p:ph sz="half" idx="1"/>
          </p:nvPr>
        </p:nvSpPr>
        <p:spPr>
          <a:xfrm>
            <a:off x="838200" y="1343818"/>
            <a:ext cx="5181600" cy="4833145"/>
          </a:xfrm>
        </p:spPr>
        <p:txBody>
          <a:bodyPr>
            <a:noAutofit/>
          </a:bodyPr>
          <a:lstStyle/>
          <a:p>
            <a:pPr marL="0" indent="0">
              <a:buNone/>
            </a:pPr>
            <a:r>
              <a:rPr lang="en-US" sz="1600" dirty="0"/>
              <a:t>Q: Select the description(s) that best match the humanities activities in your program.</a:t>
            </a:r>
          </a:p>
          <a:p>
            <a:pPr>
              <a:buFont typeface="Wingdings" pitchFamily="2" charset="2"/>
              <a:buChar char="q"/>
            </a:pPr>
            <a:r>
              <a:rPr lang="en-US" sz="1600" dirty="0"/>
              <a:t>Community storytelling and conversation </a:t>
            </a:r>
          </a:p>
          <a:p>
            <a:pPr>
              <a:buFont typeface="Wingdings" pitchFamily="2" charset="2"/>
              <a:buChar char="q"/>
            </a:pPr>
            <a:r>
              <a:rPr lang="en-US" sz="1600" dirty="0"/>
              <a:t>Passing down culture and traditions</a:t>
            </a:r>
          </a:p>
          <a:p>
            <a:pPr>
              <a:buFont typeface="Wingdings" pitchFamily="2" charset="2"/>
              <a:buChar char="q"/>
            </a:pPr>
            <a:r>
              <a:rPr lang="en-US" sz="1600" dirty="0"/>
              <a:t>Conversations about values, identities, and big questions about the world we live in</a:t>
            </a:r>
          </a:p>
          <a:p>
            <a:pPr>
              <a:buFont typeface="Wingdings" pitchFamily="2" charset="2"/>
              <a:buChar char="q"/>
            </a:pPr>
            <a:r>
              <a:rPr lang="en-US" sz="1600" dirty="0"/>
              <a:t>Education or conversation about books, theater, music, art, media, or history </a:t>
            </a:r>
          </a:p>
          <a:p>
            <a:pPr>
              <a:buFont typeface="Wingdings" pitchFamily="2" charset="2"/>
              <a:buChar char="q"/>
            </a:pPr>
            <a:r>
              <a:rPr lang="en-US" sz="1600" dirty="0"/>
              <a:t>Education or conversation about community issues and government </a:t>
            </a:r>
          </a:p>
          <a:p>
            <a:pPr>
              <a:buFont typeface="Wingdings" pitchFamily="2" charset="2"/>
              <a:buChar char="q"/>
            </a:pPr>
            <a:r>
              <a:rPr lang="en-US" sz="1600" dirty="0"/>
              <a:t>Education about citizenship and democracy </a:t>
            </a:r>
          </a:p>
          <a:p>
            <a:pPr>
              <a:buFont typeface="Wingdings" pitchFamily="2" charset="2"/>
              <a:buChar char="q"/>
            </a:pPr>
            <a:r>
              <a:rPr lang="en-US" sz="1600" dirty="0"/>
              <a:t>Literacy education for adults </a:t>
            </a:r>
          </a:p>
          <a:p>
            <a:pPr>
              <a:buFont typeface="Wingdings" pitchFamily="2" charset="2"/>
              <a:buChar char="q"/>
            </a:pPr>
            <a:r>
              <a:rPr lang="en-US" sz="1600" dirty="0"/>
              <a:t>Any of the above as specific part of creating some other kind of event like a play or art project. </a:t>
            </a:r>
          </a:p>
          <a:p>
            <a:pPr>
              <a:buFont typeface="Wingdings" pitchFamily="2" charset="2"/>
              <a:buChar char="q"/>
            </a:pPr>
            <a:r>
              <a:rPr lang="en-US" sz="1600" dirty="0"/>
              <a:t>Other - please describe below in the “programs that engage the humanities” section.</a:t>
            </a:r>
          </a:p>
          <a:p>
            <a:pPr marL="0" indent="0">
              <a:buNone/>
            </a:pPr>
            <a:r>
              <a:rPr lang="en-US" sz="1800" dirty="0"/>
              <a:t/>
            </a:r>
            <a:br>
              <a:rPr lang="en-US" sz="1800" dirty="0"/>
            </a:br>
            <a:endParaRPr lang="en-US" sz="1800" dirty="0"/>
          </a:p>
        </p:txBody>
      </p:sp>
      <p:sp>
        <p:nvSpPr>
          <p:cNvPr id="6" name="Content Placeholder 5">
            <a:extLst>
              <a:ext uri="{FF2B5EF4-FFF2-40B4-BE49-F238E27FC236}">
                <a16:creationId xmlns:a16="http://schemas.microsoft.com/office/drawing/2014/main" id="{7C9309DC-2CA8-6240-AFA5-022F6BE99B01}"/>
              </a:ext>
            </a:extLst>
          </p:cNvPr>
          <p:cNvSpPr>
            <a:spLocks noGrp="1"/>
          </p:cNvSpPr>
          <p:nvPr>
            <p:ph sz="half" idx="2"/>
          </p:nvPr>
        </p:nvSpPr>
        <p:spPr>
          <a:xfrm>
            <a:off x="6172200" y="1288196"/>
            <a:ext cx="5181600" cy="4888768"/>
          </a:xfrm>
        </p:spPr>
        <p:txBody>
          <a:bodyPr/>
          <a:lstStyle/>
          <a:p>
            <a:pPr marL="0" indent="0">
              <a:lnSpc>
                <a:spcPct val="160000"/>
              </a:lnSpc>
              <a:spcBef>
                <a:spcPts val="0"/>
              </a:spcBef>
              <a:buNone/>
            </a:pPr>
            <a:r>
              <a:rPr lang="en-US" sz="1600" dirty="0"/>
              <a:t>Q: Of the program(s) run by your organization in the past 2 years, describe the ones that engage the humanities. In this section, focus on describing all of the following: how your program(s) fits the selection(s) you made above, what participants in the program(s) do, who participates in the program(s), how many participants there are (on average), and how often the program(s) engages participants over the course of a year.</a:t>
            </a:r>
          </a:p>
          <a:p>
            <a:pPr marL="0" indent="0">
              <a:buNone/>
            </a:pPr>
            <a:r>
              <a:rPr lang="en-US" sz="1800" dirty="0"/>
              <a:t/>
            </a:r>
            <a:br>
              <a:rPr lang="en-US" sz="1800" dirty="0"/>
            </a:br>
            <a:endParaRPr lang="en-US" sz="1800" dirty="0"/>
          </a:p>
          <a:p>
            <a:pPr marL="0" indent="0">
              <a:buNone/>
            </a:pPr>
            <a:endParaRPr lang="en-US" dirty="0"/>
          </a:p>
        </p:txBody>
      </p:sp>
    </p:spTree>
    <p:extLst>
      <p:ext uri="{BB962C8B-B14F-4D97-AF65-F5344CB8AC3E}">
        <p14:creationId xmlns:p14="http://schemas.microsoft.com/office/powerpoint/2010/main" val="1718619465"/>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838200" y="18255"/>
            <a:ext cx="10515600" cy="1325563"/>
          </a:xfrm>
        </p:spPr>
        <p:txBody>
          <a:bodyPr/>
          <a:lstStyle/>
          <a:p>
            <a:pPr algn="ctr"/>
            <a:r>
              <a:rPr lang="en-US" dirty="0"/>
              <a:t>Humanities Component </a:t>
            </a:r>
            <a:br>
              <a:rPr lang="en-US" dirty="0"/>
            </a:br>
            <a:endParaRPr lang="en-US" dirty="0"/>
          </a:p>
        </p:txBody>
      </p:sp>
      <p:sp>
        <p:nvSpPr>
          <p:cNvPr id="10" name="Content Placeholder 9">
            <a:extLst>
              <a:ext uri="{FF2B5EF4-FFF2-40B4-BE49-F238E27FC236}">
                <a16:creationId xmlns:a16="http://schemas.microsoft.com/office/drawing/2014/main" id="{2DBAAFB8-B139-9D4C-A11E-6004419FF6EA}"/>
              </a:ext>
            </a:extLst>
          </p:cNvPr>
          <p:cNvSpPr>
            <a:spLocks noGrp="1"/>
          </p:cNvSpPr>
          <p:nvPr>
            <p:ph sz="half" idx="1"/>
          </p:nvPr>
        </p:nvSpPr>
        <p:spPr>
          <a:xfrm>
            <a:off x="838200" y="1565276"/>
            <a:ext cx="5181600" cy="5274470"/>
          </a:xfrm>
        </p:spPr>
        <p:txBody>
          <a:bodyPr>
            <a:noAutofit/>
          </a:bodyPr>
          <a:lstStyle/>
          <a:p>
            <a:pPr marL="0" indent="0">
              <a:buNone/>
            </a:pPr>
            <a:r>
              <a:rPr lang="en-US" sz="1600" dirty="0"/>
              <a:t>Q: Select the description(s) that best match the humanities activities in your program.</a:t>
            </a:r>
          </a:p>
          <a:p>
            <a:pPr>
              <a:buFont typeface="Wingdings" pitchFamily="2" charset="2"/>
              <a:buChar char="q"/>
            </a:pPr>
            <a:r>
              <a:rPr lang="en-US" sz="1600" dirty="0"/>
              <a:t>Community storytelling and conversation </a:t>
            </a:r>
          </a:p>
          <a:p>
            <a:pPr>
              <a:buFont typeface="Wingdings" pitchFamily="2" charset="2"/>
              <a:buChar char="q"/>
            </a:pPr>
            <a:r>
              <a:rPr lang="en-US" sz="1600" dirty="0">
                <a:highlight>
                  <a:srgbClr val="FFFF00"/>
                </a:highlight>
              </a:rPr>
              <a:t>Passing down culture and traditions</a:t>
            </a:r>
          </a:p>
          <a:p>
            <a:pPr>
              <a:buFont typeface="Wingdings" pitchFamily="2" charset="2"/>
              <a:buChar char="q"/>
            </a:pPr>
            <a:r>
              <a:rPr lang="en-US" sz="1600" dirty="0"/>
              <a:t>Conversations about values, identities, and big questions about the world we live in</a:t>
            </a:r>
          </a:p>
          <a:p>
            <a:pPr>
              <a:buFont typeface="Wingdings" pitchFamily="2" charset="2"/>
              <a:buChar char="q"/>
            </a:pPr>
            <a:r>
              <a:rPr lang="en-US" sz="1600" dirty="0"/>
              <a:t>Education or conversation about books, theater, music, art, media, or history </a:t>
            </a:r>
          </a:p>
          <a:p>
            <a:pPr>
              <a:buFont typeface="Wingdings" pitchFamily="2" charset="2"/>
              <a:buChar char="q"/>
            </a:pPr>
            <a:r>
              <a:rPr lang="en-US" sz="1600" dirty="0"/>
              <a:t>Education or conversation about community issues and government </a:t>
            </a:r>
          </a:p>
          <a:p>
            <a:pPr>
              <a:buFont typeface="Wingdings" pitchFamily="2" charset="2"/>
              <a:buChar char="q"/>
            </a:pPr>
            <a:r>
              <a:rPr lang="en-US" sz="1600" dirty="0">
                <a:highlight>
                  <a:srgbClr val="FFFF00"/>
                </a:highlight>
              </a:rPr>
              <a:t>Education about citizenship and democracy </a:t>
            </a:r>
          </a:p>
          <a:p>
            <a:pPr>
              <a:buFont typeface="Wingdings" pitchFamily="2" charset="2"/>
              <a:buChar char="q"/>
            </a:pPr>
            <a:r>
              <a:rPr lang="en-US" sz="1600" dirty="0"/>
              <a:t>Literacy education for adults </a:t>
            </a:r>
          </a:p>
          <a:p>
            <a:pPr>
              <a:buFont typeface="Wingdings" pitchFamily="2" charset="2"/>
              <a:buChar char="q"/>
            </a:pPr>
            <a:r>
              <a:rPr lang="en-US" sz="1600" dirty="0"/>
              <a:t>Any of the above as specific part of creating some other kind of event like a play or art project. </a:t>
            </a:r>
          </a:p>
          <a:p>
            <a:pPr>
              <a:buFont typeface="Wingdings" pitchFamily="2" charset="2"/>
              <a:buChar char="q"/>
            </a:pPr>
            <a:r>
              <a:rPr lang="en-US" sz="1600" dirty="0"/>
              <a:t>Other - please describe below in the “programs that engage the humanities” section.</a:t>
            </a:r>
          </a:p>
        </p:txBody>
      </p:sp>
      <p:pic>
        <p:nvPicPr>
          <p:cNvPr id="7" name="Content Placeholder 6" descr="A close up&#10;&#10;Description automatically generated">
            <a:extLst>
              <a:ext uri="{FF2B5EF4-FFF2-40B4-BE49-F238E27FC236}">
                <a16:creationId xmlns:a16="http://schemas.microsoft.com/office/drawing/2014/main" id="{D7EE1239-7192-6F41-942C-614B16D58412}"/>
              </a:ext>
            </a:extLst>
          </p:cNvPr>
          <p:cNvPicPr>
            <a:picLocks noGrp="1" noChangeAspect="1"/>
          </p:cNvPicPr>
          <p:nvPr>
            <p:ph sz="half" idx="2"/>
          </p:nvPr>
        </p:nvPicPr>
        <p:blipFill>
          <a:blip r:embed="rId2"/>
          <a:stretch>
            <a:fillRect/>
          </a:stretch>
        </p:blipFill>
        <p:spPr>
          <a:xfrm>
            <a:off x="6614528" y="1565275"/>
            <a:ext cx="4296943" cy="4611688"/>
          </a:xfrm>
          <a:prstGeom prst="rect">
            <a:avLst/>
          </a:prstGeom>
        </p:spPr>
      </p:pic>
    </p:spTree>
    <p:extLst>
      <p:ext uri="{BB962C8B-B14F-4D97-AF65-F5344CB8AC3E}">
        <p14:creationId xmlns:p14="http://schemas.microsoft.com/office/powerpoint/2010/main" val="1670235736"/>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838200" y="134937"/>
            <a:ext cx="10515600" cy="1325563"/>
          </a:xfrm>
        </p:spPr>
        <p:txBody>
          <a:bodyPr/>
          <a:lstStyle/>
          <a:p>
            <a:pPr algn="ctr"/>
            <a:r>
              <a:rPr lang="en-US" dirty="0"/>
              <a:t>Program Description</a:t>
            </a:r>
          </a:p>
        </p:txBody>
      </p:sp>
      <p:sp>
        <p:nvSpPr>
          <p:cNvPr id="10" name="Content Placeholder 9">
            <a:extLst>
              <a:ext uri="{FF2B5EF4-FFF2-40B4-BE49-F238E27FC236}">
                <a16:creationId xmlns:a16="http://schemas.microsoft.com/office/drawing/2014/main" id="{2DBAAFB8-B139-9D4C-A11E-6004419FF6EA}"/>
              </a:ext>
            </a:extLst>
          </p:cNvPr>
          <p:cNvSpPr>
            <a:spLocks noGrp="1"/>
          </p:cNvSpPr>
          <p:nvPr>
            <p:ph sz="half" idx="1"/>
          </p:nvPr>
        </p:nvSpPr>
        <p:spPr>
          <a:xfrm>
            <a:off x="838200" y="1460500"/>
            <a:ext cx="5812807" cy="5032375"/>
          </a:xfrm>
        </p:spPr>
        <p:txBody>
          <a:bodyPr>
            <a:noAutofit/>
          </a:bodyPr>
          <a:lstStyle/>
          <a:p>
            <a:pPr marL="0" indent="0">
              <a:buNone/>
            </a:pPr>
            <a:r>
              <a:rPr lang="en-US" sz="2400" b="1" dirty="0"/>
              <a:t>Question: Of the program(s) run by your organization in the past 2 years, describe the ones that engage the humanities. </a:t>
            </a:r>
            <a:r>
              <a:rPr lang="en-US" sz="2400" dirty="0"/>
              <a:t>In this section, focus on describing all of the following: </a:t>
            </a:r>
          </a:p>
          <a:p>
            <a:pPr marL="514350" indent="-514350">
              <a:buFont typeface="+mj-lt"/>
              <a:buAutoNum type="arabicPeriod"/>
            </a:pPr>
            <a:r>
              <a:rPr lang="en-US" sz="2400" dirty="0"/>
              <a:t>How your program(s) fits the selection(s) you made above</a:t>
            </a:r>
          </a:p>
          <a:p>
            <a:pPr marL="514350" lvl="0" indent="-514350">
              <a:buFont typeface="+mj-lt"/>
              <a:buAutoNum type="arabicPeriod"/>
            </a:pPr>
            <a:r>
              <a:rPr lang="en-US" sz="2400" dirty="0"/>
              <a:t>What participants in the program(s) do</a:t>
            </a:r>
          </a:p>
          <a:p>
            <a:pPr marL="514350" lvl="0" indent="-514350">
              <a:buFont typeface="+mj-lt"/>
              <a:buAutoNum type="arabicPeriod"/>
            </a:pPr>
            <a:r>
              <a:rPr lang="en-US" sz="2400" dirty="0"/>
              <a:t>Who participates in the program(s)</a:t>
            </a:r>
          </a:p>
          <a:p>
            <a:pPr marL="514350" lvl="0" indent="-514350">
              <a:buFont typeface="+mj-lt"/>
              <a:buAutoNum type="arabicPeriod"/>
            </a:pPr>
            <a:r>
              <a:rPr lang="en-US" sz="2400" dirty="0"/>
              <a:t>How many participants there are (on average)</a:t>
            </a:r>
          </a:p>
          <a:p>
            <a:pPr marL="514350" lvl="0" indent="-514350">
              <a:buFont typeface="+mj-lt"/>
              <a:buAutoNum type="arabicPeriod"/>
            </a:pPr>
            <a:r>
              <a:rPr lang="en-US" sz="2400" dirty="0"/>
              <a:t>How often the program(s) engages participants over the course of a year</a:t>
            </a:r>
          </a:p>
        </p:txBody>
      </p:sp>
      <p:pic>
        <p:nvPicPr>
          <p:cNvPr id="7" name="Content Placeholder 6" descr="A close up&#10;&#10;Description automatically generated">
            <a:extLst>
              <a:ext uri="{FF2B5EF4-FFF2-40B4-BE49-F238E27FC236}">
                <a16:creationId xmlns:a16="http://schemas.microsoft.com/office/drawing/2014/main" id="{C58AF9BA-E483-764C-A101-CA75A74180AB}"/>
              </a:ext>
            </a:extLst>
          </p:cNvPr>
          <p:cNvPicPr>
            <a:picLocks noGrp="1" noChangeAspect="1"/>
          </p:cNvPicPr>
          <p:nvPr>
            <p:ph sz="half" idx="2"/>
          </p:nvPr>
        </p:nvPicPr>
        <p:blipFill>
          <a:blip r:embed="rId2"/>
          <a:stretch>
            <a:fillRect/>
          </a:stretch>
        </p:blipFill>
        <p:spPr>
          <a:xfrm>
            <a:off x="6651007" y="1967428"/>
            <a:ext cx="4296943" cy="4611688"/>
          </a:xfrm>
          <a:prstGeom prst="rect">
            <a:avLst/>
          </a:prstGeom>
        </p:spPr>
      </p:pic>
    </p:spTree>
    <p:extLst>
      <p:ext uri="{BB962C8B-B14F-4D97-AF65-F5344CB8AC3E}">
        <p14:creationId xmlns:p14="http://schemas.microsoft.com/office/powerpoint/2010/main" val="669561981"/>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902045" y="-28383"/>
            <a:ext cx="10515600" cy="1418839"/>
          </a:xfrm>
        </p:spPr>
        <p:txBody>
          <a:bodyPr/>
          <a:lstStyle/>
          <a:p>
            <a:pPr algn="ctr"/>
            <a:r>
              <a:rPr lang="en-US" dirty="0"/>
              <a:t>Program Description</a:t>
            </a:r>
          </a:p>
        </p:txBody>
      </p:sp>
      <p:sp>
        <p:nvSpPr>
          <p:cNvPr id="10" name="Content Placeholder 9">
            <a:extLst>
              <a:ext uri="{FF2B5EF4-FFF2-40B4-BE49-F238E27FC236}">
                <a16:creationId xmlns:a16="http://schemas.microsoft.com/office/drawing/2014/main" id="{2DBAAFB8-B139-9D4C-A11E-6004419FF6EA}"/>
              </a:ext>
            </a:extLst>
          </p:cNvPr>
          <p:cNvSpPr>
            <a:spLocks noGrp="1"/>
          </p:cNvSpPr>
          <p:nvPr>
            <p:ph sz="half" idx="1"/>
          </p:nvPr>
        </p:nvSpPr>
        <p:spPr/>
        <p:txBody>
          <a:bodyPr>
            <a:normAutofit/>
          </a:bodyPr>
          <a:lstStyle/>
          <a:p>
            <a:pPr marL="0" indent="0">
              <a:buNone/>
            </a:pPr>
            <a:endParaRPr lang="en-US" dirty="0"/>
          </a:p>
          <a:p>
            <a:pPr marL="0" indent="0">
              <a:buNone/>
            </a:pPr>
            <a:endParaRPr lang="en-US" dirty="0"/>
          </a:p>
          <a:p>
            <a:pPr marL="0" indent="0">
              <a:buNone/>
            </a:pPr>
            <a:endParaRPr lang="en-US" dirty="0"/>
          </a:p>
        </p:txBody>
      </p:sp>
      <p:sp>
        <p:nvSpPr>
          <p:cNvPr id="11" name="Content Placeholder 10">
            <a:extLst>
              <a:ext uri="{FF2B5EF4-FFF2-40B4-BE49-F238E27FC236}">
                <a16:creationId xmlns:a16="http://schemas.microsoft.com/office/drawing/2014/main" id="{4E84CC20-C1A2-0C4A-A29E-21DDB569F3B1}"/>
              </a:ext>
            </a:extLst>
          </p:cNvPr>
          <p:cNvSpPr>
            <a:spLocks noGrp="1"/>
          </p:cNvSpPr>
          <p:nvPr>
            <p:ph sz="half" idx="2"/>
          </p:nvPr>
        </p:nvSpPr>
        <p:spPr>
          <a:xfrm>
            <a:off x="1287164" y="984616"/>
            <a:ext cx="10130481" cy="5708014"/>
          </a:xfrm>
        </p:spPr>
        <p:txBody>
          <a:bodyPr>
            <a:noAutofit/>
          </a:bodyPr>
          <a:lstStyle/>
          <a:p>
            <a:pPr marL="0" indent="0">
              <a:lnSpc>
                <a:spcPct val="160000"/>
              </a:lnSpc>
              <a:buNone/>
            </a:pPr>
            <a:r>
              <a:rPr lang="en-US" sz="2000" dirty="0"/>
              <a:t>A: “Education about citizenship and democracy”: Since 2017 we have provided citizenship classes. </a:t>
            </a:r>
            <a:r>
              <a:rPr lang="en-US" sz="2000" dirty="0">
                <a:highlight>
                  <a:srgbClr val="FFFF00"/>
                </a:highlight>
              </a:rPr>
              <a:t>They take place over the course of three months, meeting twice a week for an hour. </a:t>
            </a:r>
            <a:r>
              <a:rPr lang="en-US" sz="2000" dirty="0"/>
              <a:t>Classes are free and usually have </a:t>
            </a:r>
            <a:r>
              <a:rPr lang="en-US" sz="2000" dirty="0">
                <a:highlight>
                  <a:srgbClr val="FFFF00"/>
                </a:highlight>
              </a:rPr>
              <a:t>10-15 adult students from the East African communities in our city</a:t>
            </a:r>
            <a:r>
              <a:rPr lang="en-US" sz="2000" dirty="0"/>
              <a:t>. We try to hold </a:t>
            </a:r>
            <a:r>
              <a:rPr lang="en-US" sz="2000" dirty="0">
                <a:highlight>
                  <a:srgbClr val="FFFF00"/>
                </a:highlight>
              </a:rPr>
              <a:t>two series of classes each year</a:t>
            </a:r>
            <a:r>
              <a:rPr lang="en-US" sz="2000" dirty="0"/>
              <a:t>. Students in the class prepare for the citizenship exam. They learn and </a:t>
            </a:r>
            <a:r>
              <a:rPr lang="en-US" sz="2000" dirty="0">
                <a:highlight>
                  <a:srgbClr val="FFFF00"/>
                </a:highlight>
              </a:rPr>
              <a:t>also have conversations about key test information</a:t>
            </a:r>
            <a:r>
              <a:rPr lang="en-US" sz="2000" dirty="0"/>
              <a:t>. For example, students not only learn the national holidays, at the end of the class </a:t>
            </a:r>
            <a:r>
              <a:rPr lang="en-US" sz="2000" dirty="0">
                <a:highlight>
                  <a:srgbClr val="FFFF00"/>
                </a:highlight>
              </a:rPr>
              <a:t>they propose a new holiday based on American history. They then explain how they would convince their Representatives to support it.</a:t>
            </a:r>
            <a:r>
              <a:rPr lang="en-US" sz="2000" dirty="0"/>
              <a:t> When we learn about the Bill of Rights, </a:t>
            </a:r>
            <a:r>
              <a:rPr lang="en-US" sz="2000" dirty="0">
                <a:highlight>
                  <a:srgbClr val="FFFF00"/>
                </a:highlight>
              </a:rPr>
              <a:t>students discuss which rights matter most to them and find an example of that right in their daily lives</a:t>
            </a:r>
            <a:r>
              <a:rPr lang="en-US" sz="2000" dirty="0"/>
              <a:t>. </a:t>
            </a:r>
            <a:endParaRPr lang="en-US" sz="2000" dirty="0">
              <a:highlight>
                <a:srgbClr val="FFFF00"/>
              </a:highlight>
            </a:endParaRPr>
          </a:p>
        </p:txBody>
      </p:sp>
    </p:spTree>
    <p:extLst>
      <p:ext uri="{BB962C8B-B14F-4D97-AF65-F5344CB8AC3E}">
        <p14:creationId xmlns:p14="http://schemas.microsoft.com/office/powerpoint/2010/main" val="969654910"/>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902045" y="-28383"/>
            <a:ext cx="10515600" cy="1418839"/>
          </a:xfrm>
        </p:spPr>
        <p:txBody>
          <a:bodyPr/>
          <a:lstStyle/>
          <a:p>
            <a:pPr algn="ctr"/>
            <a:r>
              <a:rPr lang="en-US" dirty="0"/>
              <a:t>Program Description</a:t>
            </a:r>
          </a:p>
        </p:txBody>
      </p:sp>
      <p:sp>
        <p:nvSpPr>
          <p:cNvPr id="10" name="Content Placeholder 9">
            <a:extLst>
              <a:ext uri="{FF2B5EF4-FFF2-40B4-BE49-F238E27FC236}">
                <a16:creationId xmlns:a16="http://schemas.microsoft.com/office/drawing/2014/main" id="{2DBAAFB8-B139-9D4C-A11E-6004419FF6EA}"/>
              </a:ext>
            </a:extLst>
          </p:cNvPr>
          <p:cNvSpPr>
            <a:spLocks noGrp="1"/>
          </p:cNvSpPr>
          <p:nvPr>
            <p:ph sz="half" idx="1"/>
          </p:nvPr>
        </p:nvSpPr>
        <p:spPr/>
        <p:txBody>
          <a:bodyPr>
            <a:normAutofit/>
          </a:bodyPr>
          <a:lstStyle/>
          <a:p>
            <a:pPr marL="0" indent="0">
              <a:buNone/>
            </a:pPr>
            <a:endParaRPr lang="en-US" dirty="0"/>
          </a:p>
          <a:p>
            <a:pPr marL="0" indent="0">
              <a:buNone/>
            </a:pPr>
            <a:endParaRPr lang="en-US" dirty="0"/>
          </a:p>
          <a:p>
            <a:pPr marL="0" indent="0">
              <a:buNone/>
            </a:pPr>
            <a:endParaRPr lang="en-US" dirty="0"/>
          </a:p>
        </p:txBody>
      </p:sp>
      <p:sp>
        <p:nvSpPr>
          <p:cNvPr id="11" name="Content Placeholder 10">
            <a:extLst>
              <a:ext uri="{FF2B5EF4-FFF2-40B4-BE49-F238E27FC236}">
                <a16:creationId xmlns:a16="http://schemas.microsoft.com/office/drawing/2014/main" id="{4E84CC20-C1A2-0C4A-A29E-21DDB569F3B1}"/>
              </a:ext>
            </a:extLst>
          </p:cNvPr>
          <p:cNvSpPr>
            <a:spLocks noGrp="1"/>
          </p:cNvSpPr>
          <p:nvPr>
            <p:ph sz="half" idx="2"/>
          </p:nvPr>
        </p:nvSpPr>
        <p:spPr>
          <a:xfrm>
            <a:off x="1223319" y="988630"/>
            <a:ext cx="10130481" cy="4888767"/>
          </a:xfrm>
        </p:spPr>
        <p:txBody>
          <a:bodyPr>
            <a:noAutofit/>
          </a:bodyPr>
          <a:lstStyle/>
          <a:p>
            <a:pPr marL="0" indent="0">
              <a:lnSpc>
                <a:spcPct val="150000"/>
              </a:lnSpc>
              <a:buNone/>
            </a:pPr>
            <a:r>
              <a:rPr lang="en-US" sz="2400" dirty="0"/>
              <a:t>A: “Passing down culture and traditions” From spring to summer we plan and prepare for our festival, which takes place </a:t>
            </a:r>
            <a:r>
              <a:rPr lang="en-US" sz="2400" dirty="0">
                <a:highlight>
                  <a:srgbClr val="FFFF00"/>
                </a:highlight>
              </a:rPr>
              <a:t>over three days in July</a:t>
            </a:r>
            <a:r>
              <a:rPr lang="en-US" sz="2400" dirty="0"/>
              <a:t>. In addition to the festival days, </a:t>
            </a:r>
            <a:r>
              <a:rPr lang="en-US" sz="2400" dirty="0">
                <a:highlight>
                  <a:srgbClr val="FFFF00"/>
                </a:highlight>
              </a:rPr>
              <a:t>from March-June young people, ages 4-15, </a:t>
            </a:r>
            <a:r>
              <a:rPr lang="en-US" sz="2400" dirty="0"/>
              <a:t>take classes to learn </a:t>
            </a:r>
            <a:r>
              <a:rPr lang="en-US" sz="2400" dirty="0">
                <a:highlight>
                  <a:srgbClr val="FFFF00"/>
                </a:highlight>
              </a:rPr>
              <a:t>traditional music and that music’s history. </a:t>
            </a:r>
            <a:r>
              <a:rPr lang="en-US" sz="2400" dirty="0"/>
              <a:t>They then perform at the festival. We usually have </a:t>
            </a:r>
            <a:r>
              <a:rPr lang="en-US" sz="2400" dirty="0">
                <a:highlight>
                  <a:srgbClr val="FFFF00"/>
                </a:highlight>
              </a:rPr>
              <a:t>8-10 students with each of our three master teachers</a:t>
            </a:r>
            <a:r>
              <a:rPr lang="en-US" sz="2400" dirty="0"/>
              <a:t>. They meet </a:t>
            </a:r>
            <a:r>
              <a:rPr lang="en-US" sz="2400" dirty="0">
                <a:highlight>
                  <a:srgbClr val="FFFF00"/>
                </a:highlight>
              </a:rPr>
              <a:t>once a month at first and then weekly in June before the festival.</a:t>
            </a:r>
            <a:r>
              <a:rPr lang="en-US" sz="2400" dirty="0"/>
              <a:t> While we could not hold the festival this summer, we were able to continue the classes for some of our students over the internet.</a:t>
            </a:r>
            <a:r>
              <a:rPr lang="en-US" sz="2400" dirty="0">
                <a:highlight>
                  <a:srgbClr val="FFFF00"/>
                </a:highlight>
              </a:rPr>
              <a:t> Classes are free for students. The festival is free for people to attend</a:t>
            </a:r>
            <a:r>
              <a:rPr lang="en-US" sz="2400" dirty="0"/>
              <a:t>. Local restaurant sand shop owners pay for vendor spaces at the event. Last year 400 people attended.</a:t>
            </a:r>
          </a:p>
        </p:txBody>
      </p:sp>
    </p:spTree>
    <p:extLst>
      <p:ext uri="{BB962C8B-B14F-4D97-AF65-F5344CB8AC3E}">
        <p14:creationId xmlns:p14="http://schemas.microsoft.com/office/powerpoint/2010/main" val="2748678802"/>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838200" y="18255"/>
            <a:ext cx="10515600" cy="1325563"/>
          </a:xfrm>
        </p:spPr>
        <p:txBody>
          <a:bodyPr/>
          <a:lstStyle/>
          <a:p>
            <a:pPr algn="ctr"/>
            <a:r>
              <a:rPr lang="en-US" dirty="0"/>
              <a:t>Humanities Component</a:t>
            </a:r>
          </a:p>
        </p:txBody>
      </p:sp>
      <p:sp>
        <p:nvSpPr>
          <p:cNvPr id="10" name="Content Placeholder 9">
            <a:extLst>
              <a:ext uri="{FF2B5EF4-FFF2-40B4-BE49-F238E27FC236}">
                <a16:creationId xmlns:a16="http://schemas.microsoft.com/office/drawing/2014/main" id="{2DBAAFB8-B139-9D4C-A11E-6004419FF6EA}"/>
              </a:ext>
            </a:extLst>
          </p:cNvPr>
          <p:cNvSpPr>
            <a:spLocks noGrp="1"/>
          </p:cNvSpPr>
          <p:nvPr>
            <p:ph sz="half" idx="1"/>
          </p:nvPr>
        </p:nvSpPr>
        <p:spPr>
          <a:xfrm>
            <a:off x="838200" y="1565276"/>
            <a:ext cx="5181600" cy="5274470"/>
          </a:xfrm>
        </p:spPr>
        <p:txBody>
          <a:bodyPr>
            <a:noAutofit/>
          </a:bodyPr>
          <a:lstStyle/>
          <a:p>
            <a:pPr marL="0" indent="0">
              <a:buNone/>
            </a:pPr>
            <a:r>
              <a:rPr lang="en-US" sz="1600" dirty="0"/>
              <a:t>Q: Select the description(s) that best match the humanities activities in your program.</a:t>
            </a:r>
          </a:p>
          <a:p>
            <a:pPr>
              <a:buFont typeface="Wingdings" pitchFamily="2" charset="2"/>
              <a:buChar char="q"/>
            </a:pPr>
            <a:r>
              <a:rPr lang="en-US" sz="1600" dirty="0"/>
              <a:t>Community storytelling and conversation </a:t>
            </a:r>
          </a:p>
          <a:p>
            <a:pPr>
              <a:buFont typeface="Wingdings" pitchFamily="2" charset="2"/>
              <a:buChar char="q"/>
            </a:pPr>
            <a:r>
              <a:rPr lang="en-US" sz="1600" dirty="0"/>
              <a:t>Passing down culture and traditions</a:t>
            </a:r>
          </a:p>
          <a:p>
            <a:pPr>
              <a:buFont typeface="Wingdings" pitchFamily="2" charset="2"/>
              <a:buChar char="q"/>
            </a:pPr>
            <a:r>
              <a:rPr lang="en-US" sz="1600" dirty="0">
                <a:highlight>
                  <a:srgbClr val="FFFF00"/>
                </a:highlight>
              </a:rPr>
              <a:t>Conversations about values, identities, and big questions about the world we live in</a:t>
            </a:r>
          </a:p>
          <a:p>
            <a:pPr>
              <a:buFont typeface="Wingdings" pitchFamily="2" charset="2"/>
              <a:buChar char="q"/>
            </a:pPr>
            <a:r>
              <a:rPr lang="en-US" sz="1600" dirty="0">
                <a:highlight>
                  <a:srgbClr val="FFFF00"/>
                </a:highlight>
              </a:rPr>
              <a:t>Education or conversation about books, theater, music, art, media, or history </a:t>
            </a:r>
          </a:p>
          <a:p>
            <a:pPr>
              <a:buFont typeface="Wingdings" pitchFamily="2" charset="2"/>
              <a:buChar char="q"/>
            </a:pPr>
            <a:r>
              <a:rPr lang="en-US" sz="1600" dirty="0"/>
              <a:t>Education or conversation about community issues and government </a:t>
            </a:r>
          </a:p>
          <a:p>
            <a:pPr>
              <a:buFont typeface="Wingdings" pitchFamily="2" charset="2"/>
              <a:buChar char="q"/>
            </a:pPr>
            <a:r>
              <a:rPr lang="en-US" sz="1600" dirty="0"/>
              <a:t>Education about citizenship and democracy </a:t>
            </a:r>
          </a:p>
          <a:p>
            <a:pPr>
              <a:buFont typeface="Wingdings" pitchFamily="2" charset="2"/>
              <a:buChar char="q"/>
            </a:pPr>
            <a:r>
              <a:rPr lang="en-US" sz="1600" dirty="0"/>
              <a:t>Literacy education for adults </a:t>
            </a:r>
          </a:p>
          <a:p>
            <a:pPr>
              <a:buFont typeface="Wingdings" pitchFamily="2" charset="2"/>
              <a:buChar char="q"/>
            </a:pPr>
            <a:r>
              <a:rPr lang="en-US" sz="1600" dirty="0"/>
              <a:t>Any of the above as specific part of creating some other kind of event like a play or art project. </a:t>
            </a:r>
          </a:p>
          <a:p>
            <a:pPr>
              <a:buFont typeface="Wingdings" pitchFamily="2" charset="2"/>
              <a:buChar char="q"/>
            </a:pPr>
            <a:r>
              <a:rPr lang="en-US" sz="1600" dirty="0"/>
              <a:t>Other - please describe below in the “programs that engage the humanities” section.</a:t>
            </a:r>
          </a:p>
        </p:txBody>
      </p:sp>
      <p:sp>
        <p:nvSpPr>
          <p:cNvPr id="4" name="Content Placeholder 3">
            <a:extLst>
              <a:ext uri="{FF2B5EF4-FFF2-40B4-BE49-F238E27FC236}">
                <a16:creationId xmlns:a16="http://schemas.microsoft.com/office/drawing/2014/main" id="{E2FDC68B-BBEB-4247-92E0-3D90428675BD}"/>
              </a:ext>
            </a:extLst>
          </p:cNvPr>
          <p:cNvSpPr>
            <a:spLocks noGrp="1"/>
          </p:cNvSpPr>
          <p:nvPr>
            <p:ph sz="half" idx="2"/>
          </p:nvPr>
        </p:nvSpPr>
        <p:spPr/>
        <p:txBody>
          <a:bodyPr/>
          <a:lstStyle/>
          <a:p>
            <a:endParaRPr lang="en-US" dirty="0"/>
          </a:p>
        </p:txBody>
      </p:sp>
      <p:pic>
        <p:nvPicPr>
          <p:cNvPr id="8" name="Picture 7" descr="A picture containing indoor, kite, photo, many&#10;&#10;Description automatically generated">
            <a:extLst>
              <a:ext uri="{FF2B5EF4-FFF2-40B4-BE49-F238E27FC236}">
                <a16:creationId xmlns:a16="http://schemas.microsoft.com/office/drawing/2014/main" id="{DB765FCD-8E9A-D64D-84B5-6AE50B4B812D}"/>
              </a:ext>
            </a:extLst>
          </p:cNvPr>
          <p:cNvPicPr>
            <a:picLocks noChangeAspect="1"/>
          </p:cNvPicPr>
          <p:nvPr/>
        </p:nvPicPr>
        <p:blipFill>
          <a:blip r:embed="rId2"/>
          <a:stretch>
            <a:fillRect/>
          </a:stretch>
        </p:blipFill>
        <p:spPr>
          <a:xfrm>
            <a:off x="6019800" y="1825625"/>
            <a:ext cx="5486400" cy="4114800"/>
          </a:xfrm>
          <a:prstGeom prst="rect">
            <a:avLst/>
          </a:prstGeom>
        </p:spPr>
      </p:pic>
      <p:sp>
        <p:nvSpPr>
          <p:cNvPr id="2" name="TextBox 1">
            <a:extLst>
              <a:ext uri="{FF2B5EF4-FFF2-40B4-BE49-F238E27FC236}">
                <a16:creationId xmlns:a16="http://schemas.microsoft.com/office/drawing/2014/main" id="{D78D0566-F93A-714A-B1E9-CA0A800935C2}"/>
              </a:ext>
            </a:extLst>
          </p:cNvPr>
          <p:cNvSpPr txBox="1"/>
          <p:nvPr/>
        </p:nvSpPr>
        <p:spPr>
          <a:xfrm>
            <a:off x="7376985" y="1456293"/>
            <a:ext cx="2820003" cy="369332"/>
          </a:xfrm>
          <a:prstGeom prst="rect">
            <a:avLst/>
          </a:prstGeom>
          <a:noFill/>
        </p:spPr>
        <p:txBody>
          <a:bodyPr wrap="none" rtlCol="0">
            <a:spAutoFit/>
          </a:bodyPr>
          <a:lstStyle/>
          <a:p>
            <a:r>
              <a:rPr lang="en-US" dirty="0"/>
              <a:t>Springfield Community Arts </a:t>
            </a:r>
          </a:p>
        </p:txBody>
      </p:sp>
    </p:spTree>
    <p:extLst>
      <p:ext uri="{BB962C8B-B14F-4D97-AF65-F5344CB8AC3E}">
        <p14:creationId xmlns:p14="http://schemas.microsoft.com/office/powerpoint/2010/main" val="2196116760"/>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p:txBody>
          <a:bodyPr/>
          <a:lstStyle/>
          <a:p>
            <a:pPr algn="ctr"/>
            <a:r>
              <a:rPr lang="en-US" dirty="0"/>
              <a:t>Program Description</a:t>
            </a:r>
          </a:p>
        </p:txBody>
      </p:sp>
      <p:sp>
        <p:nvSpPr>
          <p:cNvPr id="10" name="Content Placeholder 9">
            <a:extLst>
              <a:ext uri="{FF2B5EF4-FFF2-40B4-BE49-F238E27FC236}">
                <a16:creationId xmlns:a16="http://schemas.microsoft.com/office/drawing/2014/main" id="{2DBAAFB8-B139-9D4C-A11E-6004419FF6EA}"/>
              </a:ext>
            </a:extLst>
          </p:cNvPr>
          <p:cNvSpPr>
            <a:spLocks noGrp="1"/>
          </p:cNvSpPr>
          <p:nvPr>
            <p:ph sz="half" idx="1"/>
          </p:nvPr>
        </p:nvSpPr>
        <p:spPr>
          <a:xfrm>
            <a:off x="838200" y="1690688"/>
            <a:ext cx="5812807" cy="5032375"/>
          </a:xfrm>
        </p:spPr>
        <p:txBody>
          <a:bodyPr>
            <a:noAutofit/>
          </a:bodyPr>
          <a:lstStyle/>
          <a:p>
            <a:pPr marL="0" indent="0">
              <a:lnSpc>
                <a:spcPct val="110000"/>
              </a:lnSpc>
              <a:spcBef>
                <a:spcPts val="0"/>
              </a:spcBef>
              <a:buNone/>
            </a:pPr>
            <a:r>
              <a:rPr lang="en-US" sz="2500" dirty="0"/>
              <a:t>Q: Of the program(s) run by your organization in the past 2 years, describe the ones that engage the humanities. In this section, focus on describing all of the following: how your program(s) fits the selection(s) you made above, what participants in the program(s) do, who participates in the program(s), how many participants there are (on average), and how often the program(s) engages participants over the course of a year.</a:t>
            </a:r>
          </a:p>
        </p:txBody>
      </p:sp>
      <p:pic>
        <p:nvPicPr>
          <p:cNvPr id="12" name="Picture 11" descr="A picture containing indoor, kite, photo, many&#10;&#10;Description automatically generated">
            <a:extLst>
              <a:ext uri="{FF2B5EF4-FFF2-40B4-BE49-F238E27FC236}">
                <a16:creationId xmlns:a16="http://schemas.microsoft.com/office/drawing/2014/main" id="{C7239C43-6595-BA47-BC1C-88E999D8D927}"/>
              </a:ext>
            </a:extLst>
          </p:cNvPr>
          <p:cNvPicPr>
            <a:picLocks noChangeAspect="1"/>
          </p:cNvPicPr>
          <p:nvPr/>
        </p:nvPicPr>
        <p:blipFill>
          <a:blip r:embed="rId2"/>
          <a:stretch>
            <a:fillRect/>
          </a:stretch>
        </p:blipFill>
        <p:spPr>
          <a:xfrm>
            <a:off x="6297304" y="1967428"/>
            <a:ext cx="5410200" cy="4114800"/>
          </a:xfrm>
          <a:prstGeom prst="rect">
            <a:avLst/>
          </a:prstGeom>
        </p:spPr>
      </p:pic>
      <p:sp>
        <p:nvSpPr>
          <p:cNvPr id="7" name="TextBox 6">
            <a:extLst>
              <a:ext uri="{FF2B5EF4-FFF2-40B4-BE49-F238E27FC236}">
                <a16:creationId xmlns:a16="http://schemas.microsoft.com/office/drawing/2014/main" id="{2550F3F4-305E-6D48-9808-07BBE1476A6C}"/>
              </a:ext>
            </a:extLst>
          </p:cNvPr>
          <p:cNvSpPr txBox="1"/>
          <p:nvPr/>
        </p:nvSpPr>
        <p:spPr>
          <a:xfrm>
            <a:off x="7376985" y="1522602"/>
            <a:ext cx="2820003" cy="369332"/>
          </a:xfrm>
          <a:prstGeom prst="rect">
            <a:avLst/>
          </a:prstGeom>
          <a:noFill/>
        </p:spPr>
        <p:txBody>
          <a:bodyPr wrap="none" rtlCol="0">
            <a:spAutoFit/>
          </a:bodyPr>
          <a:lstStyle/>
          <a:p>
            <a:r>
              <a:rPr lang="en-US" dirty="0"/>
              <a:t>Springfield Community Arts </a:t>
            </a:r>
          </a:p>
        </p:txBody>
      </p:sp>
    </p:spTree>
    <p:extLst>
      <p:ext uri="{BB962C8B-B14F-4D97-AF65-F5344CB8AC3E}">
        <p14:creationId xmlns:p14="http://schemas.microsoft.com/office/powerpoint/2010/main" val="3888678274"/>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902045" y="-28383"/>
            <a:ext cx="10515600" cy="1418839"/>
          </a:xfrm>
        </p:spPr>
        <p:txBody>
          <a:bodyPr/>
          <a:lstStyle/>
          <a:p>
            <a:pPr algn="ctr"/>
            <a:r>
              <a:rPr lang="en-US" dirty="0"/>
              <a:t>Program Description</a:t>
            </a:r>
          </a:p>
        </p:txBody>
      </p:sp>
      <p:sp>
        <p:nvSpPr>
          <p:cNvPr id="10" name="Content Placeholder 9">
            <a:extLst>
              <a:ext uri="{FF2B5EF4-FFF2-40B4-BE49-F238E27FC236}">
                <a16:creationId xmlns:a16="http://schemas.microsoft.com/office/drawing/2014/main" id="{2DBAAFB8-B139-9D4C-A11E-6004419FF6EA}"/>
              </a:ext>
            </a:extLst>
          </p:cNvPr>
          <p:cNvSpPr>
            <a:spLocks noGrp="1"/>
          </p:cNvSpPr>
          <p:nvPr>
            <p:ph sz="half" idx="1"/>
          </p:nvPr>
        </p:nvSpPr>
        <p:spPr/>
        <p:txBody>
          <a:bodyPr>
            <a:normAutofit/>
          </a:bodyPr>
          <a:lstStyle/>
          <a:p>
            <a:pPr marL="0" indent="0">
              <a:buNone/>
            </a:pPr>
            <a:endParaRPr lang="en-US" dirty="0"/>
          </a:p>
          <a:p>
            <a:pPr marL="0" indent="0">
              <a:buNone/>
            </a:pPr>
            <a:endParaRPr lang="en-US" dirty="0"/>
          </a:p>
          <a:p>
            <a:pPr marL="0" indent="0">
              <a:buNone/>
            </a:pPr>
            <a:endParaRPr lang="en-US" dirty="0"/>
          </a:p>
        </p:txBody>
      </p:sp>
      <p:sp>
        <p:nvSpPr>
          <p:cNvPr id="11" name="Content Placeholder 10">
            <a:extLst>
              <a:ext uri="{FF2B5EF4-FFF2-40B4-BE49-F238E27FC236}">
                <a16:creationId xmlns:a16="http://schemas.microsoft.com/office/drawing/2014/main" id="{4E84CC20-C1A2-0C4A-A29E-21DDB569F3B1}"/>
              </a:ext>
            </a:extLst>
          </p:cNvPr>
          <p:cNvSpPr>
            <a:spLocks noGrp="1"/>
          </p:cNvSpPr>
          <p:nvPr>
            <p:ph sz="half" idx="2"/>
          </p:nvPr>
        </p:nvSpPr>
        <p:spPr>
          <a:xfrm>
            <a:off x="902045" y="957294"/>
            <a:ext cx="10816281" cy="5708014"/>
          </a:xfrm>
        </p:spPr>
        <p:txBody>
          <a:bodyPr>
            <a:noAutofit/>
          </a:bodyPr>
          <a:lstStyle/>
          <a:p>
            <a:pPr marL="0" indent="0" fontAlgn="base">
              <a:buNone/>
            </a:pPr>
            <a:r>
              <a:rPr lang="en-US" sz="2400" dirty="0"/>
              <a:t>A: Our museum designs educational programming in response to our exhibits.  For our recent exhibit showcasing black and white photographs of the Bhutanese community in Springfield, we hosted a panel with leaders from the Bhutanese community </a:t>
            </a:r>
            <a:r>
              <a:rPr lang="en-US" sz="2400" dirty="0">
                <a:highlight>
                  <a:srgbClr val="FFFF00"/>
                </a:highlight>
              </a:rPr>
              <a:t>discussing the history of Bhutanese migration to Nepal and then to the U.S. as well as a local psychologist discussing the mental and emotional challenges of migration.</a:t>
            </a:r>
            <a:r>
              <a:rPr lang="en-US" sz="2400" dirty="0"/>
              <a:t> The audience had around </a:t>
            </a:r>
            <a:r>
              <a:rPr lang="en-US" sz="2400" dirty="0">
                <a:highlight>
                  <a:srgbClr val="FFFF00"/>
                </a:highlight>
              </a:rPr>
              <a:t>100 people, with about two-thirds from the local Bhutanese community, </a:t>
            </a:r>
            <a:r>
              <a:rPr lang="en-US" sz="2400" dirty="0"/>
              <a:t>and fostered a wide-ranging conversation. Another event was a screening and discussion of a documentary on Bhutanese immigrants to the U.S. by Binod </a:t>
            </a:r>
            <a:r>
              <a:rPr lang="en-US" sz="2400" dirty="0" err="1"/>
              <a:t>Paudel</a:t>
            </a:r>
            <a:r>
              <a:rPr lang="en-US" sz="2400" dirty="0"/>
              <a:t>. The audience was students from a </a:t>
            </a:r>
            <a:r>
              <a:rPr lang="en-US" sz="2400" dirty="0">
                <a:highlight>
                  <a:srgbClr val="FFFF00"/>
                </a:highlight>
              </a:rPr>
              <a:t>local high school with a large Bhutanese immigrant population </a:t>
            </a:r>
            <a:r>
              <a:rPr lang="en-US" sz="2400" dirty="0"/>
              <a:t>who took a half-day field trip to our museum</a:t>
            </a:r>
            <a:r>
              <a:rPr lang="en-US" sz="2400" dirty="0">
                <a:highlight>
                  <a:srgbClr val="FFFF00"/>
                </a:highlight>
              </a:rPr>
              <a:t>. The discussion compared how identities get represented in documentary film vs. documentary photography</a:t>
            </a:r>
            <a:r>
              <a:rPr lang="en-US" sz="2400" dirty="0"/>
              <a:t>. Students  broke up into groups and take short videos and photographs of each other with their phones and then compare them. We do events such as these </a:t>
            </a:r>
            <a:r>
              <a:rPr lang="en-US" sz="2400" dirty="0">
                <a:highlight>
                  <a:srgbClr val="FFFF00"/>
                </a:highlight>
              </a:rPr>
              <a:t>about once every six weeks, in addition to our weekly gallery talks where we engage visitors in conversation about the art they see using open-ended questions that invite them to connect the art with their own lives.</a:t>
            </a:r>
          </a:p>
          <a:p>
            <a:pPr marL="0" indent="0" fontAlgn="base">
              <a:buNone/>
            </a:pPr>
            <a:endParaRPr lang="en-US" sz="2000" dirty="0">
              <a:effectLst/>
            </a:endParaRPr>
          </a:p>
        </p:txBody>
      </p:sp>
    </p:spTree>
    <p:extLst>
      <p:ext uri="{BB962C8B-B14F-4D97-AF65-F5344CB8AC3E}">
        <p14:creationId xmlns:p14="http://schemas.microsoft.com/office/powerpoint/2010/main" val="2722661012"/>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902045" y="-28383"/>
            <a:ext cx="10515600" cy="1418839"/>
          </a:xfrm>
        </p:spPr>
        <p:txBody>
          <a:bodyPr/>
          <a:lstStyle/>
          <a:p>
            <a:pPr algn="ctr"/>
            <a:r>
              <a:rPr lang="en-US" dirty="0"/>
              <a:t>Audience Questions</a:t>
            </a:r>
          </a:p>
        </p:txBody>
      </p:sp>
    </p:spTree>
    <p:extLst>
      <p:ext uri="{BB962C8B-B14F-4D97-AF65-F5344CB8AC3E}">
        <p14:creationId xmlns:p14="http://schemas.microsoft.com/office/powerpoint/2010/main" val="4240021226"/>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902045" y="-28383"/>
            <a:ext cx="10515600" cy="1418839"/>
          </a:xfrm>
        </p:spPr>
        <p:txBody>
          <a:bodyPr/>
          <a:lstStyle/>
          <a:p>
            <a:pPr algn="ctr"/>
            <a:r>
              <a:rPr lang="en-US" dirty="0"/>
              <a:t>Applying for 2020 Support Grants</a:t>
            </a:r>
          </a:p>
        </p:txBody>
      </p:sp>
      <p:sp>
        <p:nvSpPr>
          <p:cNvPr id="10" name="Content Placeholder 9">
            <a:extLst>
              <a:ext uri="{FF2B5EF4-FFF2-40B4-BE49-F238E27FC236}">
                <a16:creationId xmlns:a16="http://schemas.microsoft.com/office/drawing/2014/main" id="{2DBAAFB8-B139-9D4C-A11E-6004419FF6EA}"/>
              </a:ext>
            </a:extLst>
          </p:cNvPr>
          <p:cNvSpPr>
            <a:spLocks noGrp="1"/>
          </p:cNvSpPr>
          <p:nvPr>
            <p:ph sz="half" idx="1"/>
          </p:nvPr>
        </p:nvSpPr>
        <p:spPr>
          <a:xfrm>
            <a:off x="838200" y="1087394"/>
            <a:ext cx="5181600" cy="5634681"/>
          </a:xfrm>
        </p:spPr>
        <p:txBody>
          <a:bodyPr>
            <a:normAutofit/>
          </a:bodyPr>
          <a:lstStyle/>
          <a:p>
            <a:pPr marL="0" indent="0">
              <a:buNone/>
            </a:pPr>
            <a:endParaRPr lang="en-US" dirty="0"/>
          </a:p>
          <a:p>
            <a:pPr marL="0" indent="0">
              <a:buNone/>
            </a:pPr>
            <a:r>
              <a:rPr lang="en-US" dirty="0"/>
              <a:t>1. Key Application Questions</a:t>
            </a:r>
          </a:p>
          <a:p>
            <a:pPr lvl="1"/>
            <a:r>
              <a:rPr lang="en-US" dirty="0"/>
              <a:t>Community Served + Mission and Work</a:t>
            </a:r>
          </a:p>
          <a:p>
            <a:pPr lvl="1"/>
            <a:r>
              <a:rPr lang="en-US" dirty="0"/>
              <a:t>Humanities Component + Program Description</a:t>
            </a:r>
          </a:p>
          <a:p>
            <a:pPr lvl="1"/>
            <a:r>
              <a:rPr lang="en-US" dirty="0"/>
              <a:t>Use of Funds</a:t>
            </a:r>
          </a:p>
          <a:p>
            <a:pPr lvl="1"/>
            <a:r>
              <a:rPr lang="en-US" dirty="0"/>
              <a:t>Q&amp;A</a:t>
            </a:r>
          </a:p>
          <a:p>
            <a:pPr marL="0" indent="0">
              <a:buNone/>
            </a:pPr>
            <a:endParaRPr lang="en-US" dirty="0"/>
          </a:p>
          <a:p>
            <a:pPr marL="0" indent="0">
              <a:buNone/>
            </a:pPr>
            <a:r>
              <a:rPr lang="en-US" dirty="0"/>
              <a:t>2. The Application Process</a:t>
            </a:r>
          </a:p>
          <a:p>
            <a:pPr lvl="1"/>
            <a:r>
              <a:rPr lang="en-US" dirty="0"/>
              <a:t>Online System</a:t>
            </a:r>
          </a:p>
          <a:p>
            <a:pPr lvl="1"/>
            <a:r>
              <a:rPr lang="en-US" dirty="0"/>
              <a:t>Documents and Numbers</a:t>
            </a:r>
          </a:p>
          <a:p>
            <a:pPr lvl="1"/>
            <a:r>
              <a:rPr lang="en-US" dirty="0"/>
              <a:t>Q&amp;A</a:t>
            </a:r>
          </a:p>
          <a:p>
            <a:pPr lvl="1"/>
            <a:endParaRPr lang="en-US" dirty="0"/>
          </a:p>
          <a:p>
            <a:pPr lvl="1"/>
            <a:endParaRPr lang="en-US" dirty="0"/>
          </a:p>
        </p:txBody>
      </p:sp>
      <p:pic>
        <p:nvPicPr>
          <p:cNvPr id="7" name="Content Placeholder 6" descr="A screenshot of a computer&#10;&#10;Description automatically generated">
            <a:extLst>
              <a:ext uri="{FF2B5EF4-FFF2-40B4-BE49-F238E27FC236}">
                <a16:creationId xmlns:a16="http://schemas.microsoft.com/office/drawing/2014/main" id="{6BB82D0C-A398-B14C-A71C-DF40545E4C61}"/>
              </a:ext>
            </a:extLst>
          </p:cNvPr>
          <p:cNvPicPr>
            <a:picLocks noGrp="1" noChangeAspect="1"/>
          </p:cNvPicPr>
          <p:nvPr>
            <p:ph sz="half" idx="2"/>
          </p:nvPr>
        </p:nvPicPr>
        <p:blipFill rotWithShape="1">
          <a:blip r:embed="rId2"/>
          <a:srcRect l="18797" t="14349" r="45333" b="23187"/>
          <a:stretch/>
        </p:blipFill>
        <p:spPr>
          <a:xfrm>
            <a:off x="6419899" y="1390456"/>
            <a:ext cx="4870056" cy="5075569"/>
          </a:xfrm>
          <a:prstGeom prst="rect">
            <a:avLst/>
          </a:prstGeom>
          <a:ln>
            <a:solidFill>
              <a:schemeClr val="accent1"/>
            </a:solidFill>
          </a:ln>
        </p:spPr>
      </p:pic>
    </p:spTree>
    <p:extLst>
      <p:ext uri="{BB962C8B-B14F-4D97-AF65-F5344CB8AC3E}">
        <p14:creationId xmlns:p14="http://schemas.microsoft.com/office/powerpoint/2010/main" val="2792464874"/>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p:txBody>
          <a:bodyPr/>
          <a:lstStyle/>
          <a:p>
            <a:pPr algn="ctr"/>
            <a:r>
              <a:rPr lang="en-US" dirty="0"/>
              <a:t>Use of Funds</a:t>
            </a:r>
          </a:p>
        </p:txBody>
      </p:sp>
      <p:sp>
        <p:nvSpPr>
          <p:cNvPr id="4" name="Content Placeholder 3">
            <a:extLst>
              <a:ext uri="{FF2B5EF4-FFF2-40B4-BE49-F238E27FC236}">
                <a16:creationId xmlns:a16="http://schemas.microsoft.com/office/drawing/2014/main" id="{E7561767-81A7-AF46-8856-8BE43612317E}"/>
              </a:ext>
            </a:extLst>
          </p:cNvPr>
          <p:cNvSpPr>
            <a:spLocks noGrp="1"/>
          </p:cNvSpPr>
          <p:nvPr>
            <p:ph sz="half" idx="1"/>
          </p:nvPr>
        </p:nvSpPr>
        <p:spPr>
          <a:xfrm>
            <a:off x="838199" y="1690688"/>
            <a:ext cx="10752433" cy="4486275"/>
          </a:xfrm>
        </p:spPr>
        <p:txBody>
          <a:bodyPr/>
          <a:lstStyle/>
          <a:p>
            <a:pPr marL="0" indent="0">
              <a:buNone/>
            </a:pPr>
            <a:r>
              <a:rPr lang="en-US" dirty="0"/>
              <a:t>Q: </a:t>
            </a:r>
            <a:r>
              <a:rPr lang="en-US" b="1" dirty="0"/>
              <a:t>Question: How do you plan to use the funds if you are awarded a grant?  What you say here can be revised later as your needs change.</a:t>
            </a:r>
          </a:p>
          <a:p>
            <a:r>
              <a:rPr lang="en-US" dirty="0"/>
              <a:t>Funding is for operating support, which can include the programming costs.</a:t>
            </a:r>
          </a:p>
          <a:p>
            <a:r>
              <a:rPr lang="en-US" dirty="0"/>
              <a:t>You do not have to use the funding for your humanities programs.</a:t>
            </a:r>
          </a:p>
          <a:p>
            <a:r>
              <a:rPr lang="en-US" dirty="0"/>
              <a:t>Your answer does not affect the funding decision. </a:t>
            </a:r>
          </a:p>
          <a:p>
            <a:r>
              <a:rPr lang="en-US" dirty="0"/>
              <a:t>We ask this question because we want to make sure you are imagining spending the funds on allowable expenses.  If not and you are awarded a grant, we will let you know after you have been notified of your award. </a:t>
            </a:r>
          </a:p>
          <a:p>
            <a:pPr marL="0" indent="0">
              <a:buNone/>
            </a:pPr>
            <a:endParaRPr lang="en-US" dirty="0"/>
          </a:p>
        </p:txBody>
      </p:sp>
    </p:spTree>
    <p:extLst>
      <p:ext uri="{BB962C8B-B14F-4D97-AF65-F5344CB8AC3E}">
        <p14:creationId xmlns:p14="http://schemas.microsoft.com/office/powerpoint/2010/main" val="3023062342"/>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p:txBody>
          <a:bodyPr/>
          <a:lstStyle/>
          <a:p>
            <a:pPr algn="ctr"/>
            <a:r>
              <a:rPr lang="en-US" dirty="0"/>
              <a:t>Use of Funds</a:t>
            </a:r>
          </a:p>
        </p:txBody>
      </p:sp>
      <p:sp>
        <p:nvSpPr>
          <p:cNvPr id="4" name="Content Placeholder 3">
            <a:extLst>
              <a:ext uri="{FF2B5EF4-FFF2-40B4-BE49-F238E27FC236}">
                <a16:creationId xmlns:a16="http://schemas.microsoft.com/office/drawing/2014/main" id="{E7561767-81A7-AF46-8856-8BE43612317E}"/>
              </a:ext>
            </a:extLst>
          </p:cNvPr>
          <p:cNvSpPr>
            <a:spLocks noGrp="1"/>
          </p:cNvSpPr>
          <p:nvPr>
            <p:ph sz="half" idx="1"/>
          </p:nvPr>
        </p:nvSpPr>
        <p:spPr>
          <a:xfrm>
            <a:off x="838199" y="1690688"/>
            <a:ext cx="10752433" cy="4486275"/>
          </a:xfrm>
        </p:spPr>
        <p:txBody>
          <a:bodyPr>
            <a:normAutofit fontScale="77500" lnSpcReduction="20000"/>
          </a:bodyPr>
          <a:lstStyle/>
          <a:p>
            <a:pPr marL="0" indent="0">
              <a:buNone/>
            </a:pPr>
            <a:r>
              <a:rPr lang="en-US" sz="3400" b="1" dirty="0"/>
              <a:t>Funds are to be used only for operating expenses, which can include expenses for programming. </a:t>
            </a:r>
          </a:p>
          <a:p>
            <a:pPr marL="0" indent="0">
              <a:buNone/>
            </a:pPr>
            <a:endParaRPr lang="en-US" b="1" dirty="0"/>
          </a:p>
          <a:p>
            <a:pPr marL="0" indent="0">
              <a:buNone/>
            </a:pPr>
            <a:r>
              <a:rPr lang="en-US" dirty="0"/>
              <a:t>Funds may </a:t>
            </a:r>
            <a:r>
              <a:rPr lang="en-US" u="sng" dirty="0"/>
              <a:t>NOT</a:t>
            </a:r>
            <a:r>
              <a:rPr lang="en-US" dirty="0"/>
              <a:t> be used for any of the following: </a:t>
            </a:r>
          </a:p>
          <a:p>
            <a:r>
              <a:rPr lang="en-US" dirty="0"/>
              <a:t>Promotion of a particular political, religious, or ideological point of view</a:t>
            </a:r>
          </a:p>
          <a:p>
            <a:r>
              <a:rPr lang="en-US" dirty="0"/>
              <a:t>Advocacy of a particular program of social or political action </a:t>
            </a:r>
          </a:p>
          <a:p>
            <a:r>
              <a:rPr lang="en-US" dirty="0"/>
              <a:t>Support for specific public policies or legislation</a:t>
            </a:r>
          </a:p>
          <a:p>
            <a:r>
              <a:rPr lang="en-US" dirty="0"/>
              <a:t>Lobbying</a:t>
            </a:r>
          </a:p>
          <a:p>
            <a:r>
              <a:rPr lang="en-US" dirty="0"/>
              <a:t>Purchase of land or facilities, or the cost of construction or renovation</a:t>
            </a:r>
          </a:p>
          <a:p>
            <a:r>
              <a:rPr lang="en-US" dirty="0"/>
              <a:t>Debt or deficit reduction</a:t>
            </a:r>
          </a:p>
          <a:p>
            <a:r>
              <a:rPr lang="en-US" dirty="0"/>
              <a:t>Endowment of capital campaigns </a:t>
            </a:r>
          </a:p>
          <a:p>
            <a:r>
              <a:rPr lang="en-US" dirty="0"/>
              <a:t>For research or feasibility studies </a:t>
            </a:r>
          </a:p>
          <a:p>
            <a:pPr marL="0" indent="0">
              <a:buNone/>
            </a:pPr>
            <a:endParaRPr lang="en-US" dirty="0"/>
          </a:p>
        </p:txBody>
      </p:sp>
    </p:spTree>
    <p:extLst>
      <p:ext uri="{BB962C8B-B14F-4D97-AF65-F5344CB8AC3E}">
        <p14:creationId xmlns:p14="http://schemas.microsoft.com/office/powerpoint/2010/main" val="2497772000"/>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902045" y="-28383"/>
            <a:ext cx="10515600" cy="1418839"/>
          </a:xfrm>
        </p:spPr>
        <p:txBody>
          <a:bodyPr/>
          <a:lstStyle/>
          <a:p>
            <a:pPr algn="ctr"/>
            <a:r>
              <a:rPr lang="en-US" dirty="0"/>
              <a:t>Use of Funds</a:t>
            </a:r>
          </a:p>
        </p:txBody>
      </p:sp>
      <p:sp>
        <p:nvSpPr>
          <p:cNvPr id="10" name="Content Placeholder 9">
            <a:extLst>
              <a:ext uri="{FF2B5EF4-FFF2-40B4-BE49-F238E27FC236}">
                <a16:creationId xmlns:a16="http://schemas.microsoft.com/office/drawing/2014/main" id="{2DBAAFB8-B139-9D4C-A11E-6004419FF6EA}"/>
              </a:ext>
            </a:extLst>
          </p:cNvPr>
          <p:cNvSpPr>
            <a:spLocks noGrp="1"/>
          </p:cNvSpPr>
          <p:nvPr>
            <p:ph sz="half" idx="1"/>
          </p:nvPr>
        </p:nvSpPr>
        <p:spPr/>
        <p:txBody>
          <a:bodyPr>
            <a:normAutofit/>
          </a:bodyPr>
          <a:lstStyle/>
          <a:p>
            <a:pPr marL="0" indent="0">
              <a:buNone/>
            </a:pPr>
            <a:endParaRPr lang="en-US" dirty="0"/>
          </a:p>
          <a:p>
            <a:pPr marL="0" indent="0">
              <a:buNone/>
            </a:pPr>
            <a:endParaRPr lang="en-US" dirty="0"/>
          </a:p>
          <a:p>
            <a:pPr marL="0" indent="0">
              <a:buNone/>
            </a:pPr>
            <a:endParaRPr lang="en-US" dirty="0"/>
          </a:p>
        </p:txBody>
      </p:sp>
      <p:sp>
        <p:nvSpPr>
          <p:cNvPr id="11" name="Content Placeholder 10">
            <a:extLst>
              <a:ext uri="{FF2B5EF4-FFF2-40B4-BE49-F238E27FC236}">
                <a16:creationId xmlns:a16="http://schemas.microsoft.com/office/drawing/2014/main" id="{4E84CC20-C1A2-0C4A-A29E-21DDB569F3B1}"/>
              </a:ext>
            </a:extLst>
          </p:cNvPr>
          <p:cNvSpPr>
            <a:spLocks noGrp="1"/>
          </p:cNvSpPr>
          <p:nvPr>
            <p:ph sz="half" idx="2"/>
          </p:nvPr>
        </p:nvSpPr>
        <p:spPr>
          <a:xfrm>
            <a:off x="1223320" y="1288196"/>
            <a:ext cx="5279241" cy="4888767"/>
          </a:xfrm>
        </p:spPr>
        <p:txBody>
          <a:bodyPr>
            <a:normAutofit/>
          </a:bodyPr>
          <a:lstStyle/>
          <a:p>
            <a:pPr marL="0" indent="0">
              <a:lnSpc>
                <a:spcPct val="100000"/>
              </a:lnSpc>
              <a:buNone/>
            </a:pPr>
            <a:r>
              <a:rPr lang="en-US" dirty="0"/>
              <a:t>We will use our funds to:</a:t>
            </a:r>
          </a:p>
          <a:p>
            <a:pPr>
              <a:lnSpc>
                <a:spcPct val="100000"/>
              </a:lnSpc>
            </a:pPr>
            <a:r>
              <a:rPr lang="en-US" dirty="0"/>
              <a:t>Buy 2 laptops and hotspots to loan to families in our cultural heritage classes during the pandemic ($2000).</a:t>
            </a:r>
          </a:p>
          <a:p>
            <a:pPr>
              <a:lnSpc>
                <a:spcPct val="100000"/>
              </a:lnSpc>
            </a:pPr>
            <a:r>
              <a:rPr lang="en-US" dirty="0"/>
              <a:t>Rent on our space ($1900)</a:t>
            </a:r>
          </a:p>
          <a:p>
            <a:pPr>
              <a:lnSpc>
                <a:spcPct val="100000"/>
              </a:lnSpc>
            </a:pPr>
            <a:r>
              <a:rPr lang="en-US" dirty="0"/>
              <a:t>Salaries for office staff who are coordinating our service programs ($1100).</a:t>
            </a:r>
          </a:p>
        </p:txBody>
      </p:sp>
      <p:pic>
        <p:nvPicPr>
          <p:cNvPr id="7" name="Content Placeholder 6" descr="A close up&#10;&#10;Description automatically generated">
            <a:extLst>
              <a:ext uri="{FF2B5EF4-FFF2-40B4-BE49-F238E27FC236}">
                <a16:creationId xmlns:a16="http://schemas.microsoft.com/office/drawing/2014/main" id="{4D250AFD-26CC-2E41-92E1-0C7D1E881B18}"/>
              </a:ext>
            </a:extLst>
          </p:cNvPr>
          <p:cNvPicPr>
            <a:picLocks noChangeAspect="1"/>
          </p:cNvPicPr>
          <p:nvPr/>
        </p:nvPicPr>
        <p:blipFill>
          <a:blip r:embed="rId2"/>
          <a:stretch>
            <a:fillRect/>
          </a:stretch>
        </p:blipFill>
        <p:spPr>
          <a:xfrm>
            <a:off x="6641758" y="1477865"/>
            <a:ext cx="4296943" cy="4611688"/>
          </a:xfrm>
          <a:prstGeom prst="rect">
            <a:avLst/>
          </a:prstGeom>
        </p:spPr>
      </p:pic>
    </p:spTree>
    <p:extLst>
      <p:ext uri="{BB962C8B-B14F-4D97-AF65-F5344CB8AC3E}">
        <p14:creationId xmlns:p14="http://schemas.microsoft.com/office/powerpoint/2010/main" val="1422684265"/>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902045" y="-28383"/>
            <a:ext cx="10515600" cy="1418839"/>
          </a:xfrm>
        </p:spPr>
        <p:txBody>
          <a:bodyPr/>
          <a:lstStyle/>
          <a:p>
            <a:pPr algn="ctr"/>
            <a:r>
              <a:rPr lang="en-US" dirty="0"/>
              <a:t>Use of Funds</a:t>
            </a:r>
          </a:p>
        </p:txBody>
      </p:sp>
      <p:sp>
        <p:nvSpPr>
          <p:cNvPr id="10" name="Content Placeholder 9">
            <a:extLst>
              <a:ext uri="{FF2B5EF4-FFF2-40B4-BE49-F238E27FC236}">
                <a16:creationId xmlns:a16="http://schemas.microsoft.com/office/drawing/2014/main" id="{2DBAAFB8-B139-9D4C-A11E-6004419FF6EA}"/>
              </a:ext>
            </a:extLst>
          </p:cNvPr>
          <p:cNvSpPr>
            <a:spLocks noGrp="1"/>
          </p:cNvSpPr>
          <p:nvPr>
            <p:ph sz="half" idx="1"/>
          </p:nvPr>
        </p:nvSpPr>
        <p:spPr/>
        <p:txBody>
          <a:bodyPr>
            <a:normAutofit/>
          </a:bodyPr>
          <a:lstStyle/>
          <a:p>
            <a:pPr marL="0" indent="0">
              <a:buNone/>
            </a:pPr>
            <a:endParaRPr lang="en-US" dirty="0"/>
          </a:p>
          <a:p>
            <a:pPr marL="0" indent="0">
              <a:buNone/>
            </a:pPr>
            <a:endParaRPr lang="en-US" dirty="0"/>
          </a:p>
          <a:p>
            <a:pPr marL="0" indent="0">
              <a:buNone/>
            </a:pPr>
            <a:endParaRPr lang="en-US" dirty="0"/>
          </a:p>
        </p:txBody>
      </p:sp>
      <p:sp>
        <p:nvSpPr>
          <p:cNvPr id="11" name="Content Placeholder 10">
            <a:extLst>
              <a:ext uri="{FF2B5EF4-FFF2-40B4-BE49-F238E27FC236}">
                <a16:creationId xmlns:a16="http://schemas.microsoft.com/office/drawing/2014/main" id="{4E84CC20-C1A2-0C4A-A29E-21DDB569F3B1}"/>
              </a:ext>
            </a:extLst>
          </p:cNvPr>
          <p:cNvSpPr>
            <a:spLocks noGrp="1"/>
          </p:cNvSpPr>
          <p:nvPr>
            <p:ph sz="half" idx="2"/>
          </p:nvPr>
        </p:nvSpPr>
        <p:spPr>
          <a:xfrm>
            <a:off x="1223320" y="1288196"/>
            <a:ext cx="5279241" cy="4888767"/>
          </a:xfrm>
        </p:spPr>
        <p:txBody>
          <a:bodyPr>
            <a:normAutofit/>
          </a:bodyPr>
          <a:lstStyle/>
          <a:p>
            <a:pPr marL="0" indent="0">
              <a:lnSpc>
                <a:spcPct val="100000"/>
              </a:lnSpc>
              <a:buNone/>
            </a:pPr>
            <a:r>
              <a:rPr lang="en-US" dirty="0"/>
              <a:t>We will use our funds for:</a:t>
            </a:r>
          </a:p>
          <a:p>
            <a:pPr>
              <a:lnSpc>
                <a:spcPct val="100000"/>
              </a:lnSpc>
            </a:pPr>
            <a:r>
              <a:rPr lang="en-US" dirty="0"/>
              <a:t>Rent on our gallery space ($3000).</a:t>
            </a:r>
          </a:p>
          <a:p>
            <a:pPr>
              <a:lnSpc>
                <a:spcPct val="100000"/>
              </a:lnSpc>
            </a:pPr>
            <a:r>
              <a:rPr lang="en-US" dirty="0"/>
              <a:t>Supplies for a mural project in partnership with the NAACP of Springfield ($600).</a:t>
            </a:r>
          </a:p>
          <a:p>
            <a:pPr>
              <a:lnSpc>
                <a:spcPct val="100000"/>
              </a:lnSpc>
            </a:pPr>
            <a:r>
              <a:rPr lang="en-US" dirty="0"/>
              <a:t>Salary for our part-time education coordinator ($1400).</a:t>
            </a:r>
          </a:p>
          <a:p>
            <a:pPr>
              <a:lnSpc>
                <a:spcPct val="100000"/>
              </a:lnSpc>
            </a:pPr>
            <a:endParaRPr lang="en-US" dirty="0"/>
          </a:p>
        </p:txBody>
      </p:sp>
      <p:pic>
        <p:nvPicPr>
          <p:cNvPr id="8" name="Picture 7" descr="A picture containing indoor, kite, photo, many&#10;&#10;Description automatically generated">
            <a:extLst>
              <a:ext uri="{FF2B5EF4-FFF2-40B4-BE49-F238E27FC236}">
                <a16:creationId xmlns:a16="http://schemas.microsoft.com/office/drawing/2014/main" id="{A13C983A-10B9-1E4D-BC98-5A0BD36424D7}"/>
              </a:ext>
            </a:extLst>
          </p:cNvPr>
          <p:cNvPicPr>
            <a:picLocks noChangeAspect="1"/>
          </p:cNvPicPr>
          <p:nvPr/>
        </p:nvPicPr>
        <p:blipFill>
          <a:blip r:embed="rId2"/>
          <a:stretch>
            <a:fillRect/>
          </a:stretch>
        </p:blipFill>
        <p:spPr>
          <a:xfrm>
            <a:off x="6502561" y="1675179"/>
            <a:ext cx="5410200" cy="4114800"/>
          </a:xfrm>
          <a:prstGeom prst="rect">
            <a:avLst/>
          </a:prstGeom>
        </p:spPr>
      </p:pic>
    </p:spTree>
    <p:extLst>
      <p:ext uri="{BB962C8B-B14F-4D97-AF65-F5344CB8AC3E}">
        <p14:creationId xmlns:p14="http://schemas.microsoft.com/office/powerpoint/2010/main" val="3810853919"/>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902045" y="-28383"/>
            <a:ext cx="10515600" cy="1418839"/>
          </a:xfrm>
        </p:spPr>
        <p:txBody>
          <a:bodyPr/>
          <a:lstStyle/>
          <a:p>
            <a:pPr algn="ctr"/>
            <a:r>
              <a:rPr lang="en-US" dirty="0"/>
              <a:t>Audience Questions</a:t>
            </a:r>
          </a:p>
        </p:txBody>
      </p:sp>
    </p:spTree>
    <p:extLst>
      <p:ext uri="{BB962C8B-B14F-4D97-AF65-F5344CB8AC3E}">
        <p14:creationId xmlns:p14="http://schemas.microsoft.com/office/powerpoint/2010/main" val="287263876"/>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902045" y="-28383"/>
            <a:ext cx="10515600" cy="1418839"/>
          </a:xfrm>
        </p:spPr>
        <p:txBody>
          <a:bodyPr/>
          <a:lstStyle/>
          <a:p>
            <a:pPr algn="ctr"/>
            <a:r>
              <a:rPr lang="en-US" dirty="0"/>
              <a:t>Applying for 2020 Support Grants</a:t>
            </a:r>
          </a:p>
        </p:txBody>
      </p:sp>
      <p:pic>
        <p:nvPicPr>
          <p:cNvPr id="4" name="Picture 3" descr="A screenshot of a computer&#10;&#10;Description automatically generated">
            <a:extLst>
              <a:ext uri="{FF2B5EF4-FFF2-40B4-BE49-F238E27FC236}">
                <a16:creationId xmlns:a16="http://schemas.microsoft.com/office/drawing/2014/main" id="{E17C5D13-E644-7E4A-9146-3F25880FB1C3}"/>
              </a:ext>
            </a:extLst>
          </p:cNvPr>
          <p:cNvPicPr>
            <a:picLocks noChangeAspect="1"/>
          </p:cNvPicPr>
          <p:nvPr/>
        </p:nvPicPr>
        <p:blipFill rotWithShape="1">
          <a:blip r:embed="rId2"/>
          <a:srcRect l="18797" t="14349" r="45333" b="23187"/>
          <a:stretch/>
        </p:blipFill>
        <p:spPr>
          <a:xfrm>
            <a:off x="1080949" y="1538109"/>
            <a:ext cx="4373218" cy="4283765"/>
          </a:xfrm>
          <a:prstGeom prst="rect">
            <a:avLst/>
          </a:prstGeom>
          <a:ln>
            <a:solidFill>
              <a:schemeClr val="accent1"/>
            </a:solidFill>
          </a:ln>
        </p:spPr>
      </p:pic>
      <p:pic>
        <p:nvPicPr>
          <p:cNvPr id="7" name="Picture 6" descr="A screenshot of a computer&#10;&#10;Description automatically generated">
            <a:extLst>
              <a:ext uri="{FF2B5EF4-FFF2-40B4-BE49-F238E27FC236}">
                <a16:creationId xmlns:a16="http://schemas.microsoft.com/office/drawing/2014/main" id="{FF78C326-444D-234C-9231-71613B6D89DC}"/>
              </a:ext>
            </a:extLst>
          </p:cNvPr>
          <p:cNvPicPr>
            <a:picLocks noChangeAspect="1"/>
          </p:cNvPicPr>
          <p:nvPr/>
        </p:nvPicPr>
        <p:blipFill rotWithShape="1">
          <a:blip r:embed="rId3"/>
          <a:srcRect l="4935" t="17010" r="32890" b="25727"/>
          <a:stretch/>
        </p:blipFill>
        <p:spPr>
          <a:xfrm>
            <a:off x="6159845" y="1087394"/>
            <a:ext cx="5321644" cy="2756970"/>
          </a:xfrm>
          <a:prstGeom prst="rect">
            <a:avLst/>
          </a:prstGeom>
          <a:ln>
            <a:solidFill>
              <a:schemeClr val="accent1"/>
            </a:solidFill>
          </a:ln>
        </p:spPr>
      </p:pic>
      <p:pic>
        <p:nvPicPr>
          <p:cNvPr id="14" name="Picture 13" descr="A screenshot of a computer&#10;&#10;Description automatically generated">
            <a:extLst>
              <a:ext uri="{FF2B5EF4-FFF2-40B4-BE49-F238E27FC236}">
                <a16:creationId xmlns:a16="http://schemas.microsoft.com/office/drawing/2014/main" id="{AC892A16-287D-0B46-91D9-F69F614AB8C2}"/>
              </a:ext>
            </a:extLst>
          </p:cNvPr>
          <p:cNvPicPr>
            <a:picLocks noChangeAspect="1"/>
          </p:cNvPicPr>
          <p:nvPr/>
        </p:nvPicPr>
        <p:blipFill rotWithShape="1">
          <a:blip r:embed="rId4"/>
          <a:srcRect l="17234" t="27185" r="26066" b="24157"/>
          <a:stretch/>
        </p:blipFill>
        <p:spPr>
          <a:xfrm>
            <a:off x="6159845" y="4067128"/>
            <a:ext cx="5333999" cy="2654947"/>
          </a:xfrm>
          <a:prstGeom prst="rect">
            <a:avLst/>
          </a:prstGeom>
          <a:ln>
            <a:solidFill>
              <a:schemeClr val="accent1"/>
            </a:solidFill>
          </a:ln>
        </p:spPr>
      </p:pic>
    </p:spTree>
    <p:extLst>
      <p:ext uri="{BB962C8B-B14F-4D97-AF65-F5344CB8AC3E}">
        <p14:creationId xmlns:p14="http://schemas.microsoft.com/office/powerpoint/2010/main" val="1525338924"/>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902045" y="-28383"/>
            <a:ext cx="10515600" cy="1418839"/>
          </a:xfrm>
        </p:spPr>
        <p:txBody>
          <a:bodyPr/>
          <a:lstStyle/>
          <a:p>
            <a:pPr algn="ctr"/>
            <a:r>
              <a:rPr lang="en-US" dirty="0"/>
              <a:t>Gather Your Materials – Creating an Account</a:t>
            </a:r>
          </a:p>
        </p:txBody>
      </p:sp>
      <p:sp>
        <p:nvSpPr>
          <p:cNvPr id="10" name="Content Placeholder 9">
            <a:extLst>
              <a:ext uri="{FF2B5EF4-FFF2-40B4-BE49-F238E27FC236}">
                <a16:creationId xmlns:a16="http://schemas.microsoft.com/office/drawing/2014/main" id="{2DBAAFB8-B139-9D4C-A11E-6004419FF6EA}"/>
              </a:ext>
            </a:extLst>
          </p:cNvPr>
          <p:cNvSpPr>
            <a:spLocks noGrp="1"/>
          </p:cNvSpPr>
          <p:nvPr>
            <p:ph sz="half" idx="1"/>
          </p:nvPr>
        </p:nvSpPr>
        <p:spPr>
          <a:xfrm>
            <a:off x="838200" y="1502229"/>
            <a:ext cx="5181600" cy="5219846"/>
          </a:xfrm>
        </p:spPr>
        <p:txBody>
          <a:bodyPr>
            <a:normAutofit/>
          </a:bodyPr>
          <a:lstStyle/>
          <a:p>
            <a:pPr>
              <a:lnSpc>
                <a:spcPct val="140000"/>
              </a:lnSpc>
            </a:pPr>
            <a:r>
              <a:rPr lang="en-US" sz="2400" dirty="0"/>
              <a:t>Your organization’s Tax ID Number (Employer Identification Number)</a:t>
            </a:r>
          </a:p>
          <a:p>
            <a:pPr lvl="1">
              <a:lnSpc>
                <a:spcPct val="140000"/>
              </a:lnSpc>
            </a:pPr>
            <a:r>
              <a:rPr lang="en-US" dirty="0"/>
              <a:t>A 9-digit number that the IRS uses to identify business in the U.S. and Territories. Ex: 12-3456789</a:t>
            </a:r>
          </a:p>
          <a:p>
            <a:pPr>
              <a:lnSpc>
                <a:spcPct val="140000"/>
              </a:lnSpc>
            </a:pPr>
            <a:r>
              <a:rPr lang="en-US" sz="2400" dirty="0"/>
              <a:t>Your organization’s mailing address.</a:t>
            </a:r>
          </a:p>
          <a:p>
            <a:pPr>
              <a:lnSpc>
                <a:spcPct val="140000"/>
              </a:lnSpc>
            </a:pPr>
            <a:r>
              <a:rPr lang="en-US" sz="2400" dirty="0"/>
              <a:t>Application Contact Person email and mailing address</a:t>
            </a:r>
          </a:p>
          <a:p>
            <a:pPr marL="0" indent="0">
              <a:buNone/>
            </a:pPr>
            <a:endParaRPr lang="en-US" dirty="0"/>
          </a:p>
        </p:txBody>
      </p:sp>
      <p:sp>
        <p:nvSpPr>
          <p:cNvPr id="11" name="Content Placeholder 10">
            <a:extLst>
              <a:ext uri="{FF2B5EF4-FFF2-40B4-BE49-F238E27FC236}">
                <a16:creationId xmlns:a16="http://schemas.microsoft.com/office/drawing/2014/main" id="{4E84CC20-C1A2-0C4A-A29E-21DDB569F3B1}"/>
              </a:ext>
            </a:extLst>
          </p:cNvPr>
          <p:cNvSpPr>
            <a:spLocks noGrp="1"/>
          </p:cNvSpPr>
          <p:nvPr>
            <p:ph sz="half" idx="2"/>
          </p:nvPr>
        </p:nvSpPr>
        <p:spPr>
          <a:xfrm>
            <a:off x="6172200" y="1186249"/>
            <a:ext cx="5181600" cy="4990714"/>
          </a:xfrm>
        </p:spPr>
        <p:txBody>
          <a:bodyPr>
            <a:normAutofit/>
          </a:bodyPr>
          <a:lstStyle/>
          <a:p>
            <a:pPr marL="0" indent="0">
              <a:buNone/>
            </a:pPr>
            <a:endParaRPr lang="en-US" dirty="0"/>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p:txBody>
      </p:sp>
      <p:pic>
        <p:nvPicPr>
          <p:cNvPr id="4" name="Picture 3" descr="A screenshot of a computer&#10;&#10;Description automatically generated">
            <a:extLst>
              <a:ext uri="{FF2B5EF4-FFF2-40B4-BE49-F238E27FC236}">
                <a16:creationId xmlns:a16="http://schemas.microsoft.com/office/drawing/2014/main" id="{954EC576-DCB0-8D41-892A-2B22A47ADF0E}"/>
              </a:ext>
            </a:extLst>
          </p:cNvPr>
          <p:cNvPicPr>
            <a:picLocks noChangeAspect="1"/>
          </p:cNvPicPr>
          <p:nvPr/>
        </p:nvPicPr>
        <p:blipFill rotWithShape="1">
          <a:blip r:embed="rId3"/>
          <a:srcRect l="13179" t="15137" r="24571" b="23710"/>
          <a:stretch/>
        </p:blipFill>
        <p:spPr>
          <a:xfrm>
            <a:off x="6019800" y="1855094"/>
            <a:ext cx="5801797" cy="3206053"/>
          </a:xfrm>
          <a:prstGeom prst="rect">
            <a:avLst/>
          </a:prstGeom>
          <a:ln>
            <a:solidFill>
              <a:schemeClr val="accent1"/>
            </a:solidFill>
          </a:ln>
        </p:spPr>
      </p:pic>
    </p:spTree>
    <p:extLst>
      <p:ext uri="{BB962C8B-B14F-4D97-AF65-F5344CB8AC3E}">
        <p14:creationId xmlns:p14="http://schemas.microsoft.com/office/powerpoint/2010/main" val="4109312702"/>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902045" y="-28383"/>
            <a:ext cx="10515600" cy="1418839"/>
          </a:xfrm>
        </p:spPr>
        <p:txBody>
          <a:bodyPr/>
          <a:lstStyle/>
          <a:p>
            <a:pPr algn="ctr"/>
            <a:r>
              <a:rPr lang="en-US" dirty="0"/>
              <a:t>Gather Your Materials – Financial Information</a:t>
            </a:r>
          </a:p>
        </p:txBody>
      </p:sp>
      <p:sp>
        <p:nvSpPr>
          <p:cNvPr id="10" name="Content Placeholder 9">
            <a:extLst>
              <a:ext uri="{FF2B5EF4-FFF2-40B4-BE49-F238E27FC236}">
                <a16:creationId xmlns:a16="http://schemas.microsoft.com/office/drawing/2014/main" id="{2DBAAFB8-B139-9D4C-A11E-6004419FF6EA}"/>
              </a:ext>
            </a:extLst>
          </p:cNvPr>
          <p:cNvSpPr>
            <a:spLocks noGrp="1"/>
          </p:cNvSpPr>
          <p:nvPr>
            <p:ph sz="half" idx="1"/>
          </p:nvPr>
        </p:nvSpPr>
        <p:spPr>
          <a:xfrm>
            <a:off x="838200" y="1087394"/>
            <a:ext cx="5181600" cy="5634681"/>
          </a:xfrm>
        </p:spPr>
        <p:txBody>
          <a:bodyPr>
            <a:normAutofit/>
          </a:bodyPr>
          <a:lstStyle/>
          <a:p>
            <a:pPr marL="0" indent="0">
              <a:buNone/>
            </a:pPr>
            <a:r>
              <a:rPr lang="en-US" dirty="0"/>
              <a:t>501(c)3 Organizations</a:t>
            </a:r>
          </a:p>
          <a:p>
            <a:pPr marL="0" indent="0">
              <a:buNone/>
            </a:pPr>
            <a:endParaRPr lang="en-US" dirty="0"/>
          </a:p>
          <a:p>
            <a:r>
              <a:rPr lang="en-US" dirty="0"/>
              <a:t>Your most recently filed 990</a:t>
            </a:r>
          </a:p>
          <a:p>
            <a:endParaRPr lang="en-US" dirty="0"/>
          </a:p>
          <a:p>
            <a:r>
              <a:rPr lang="en-US" dirty="0"/>
              <a:t>Total Operating Expenses = current year, line 18 (990) or line 17 (990 EZ)</a:t>
            </a:r>
          </a:p>
          <a:p>
            <a:pPr marL="0" indent="0">
              <a:buNone/>
            </a:pPr>
            <a:endParaRPr lang="en-US" dirty="0"/>
          </a:p>
          <a:p>
            <a:pPr marL="0" indent="0">
              <a:buNone/>
            </a:pPr>
            <a:endParaRPr lang="en-US" dirty="0"/>
          </a:p>
        </p:txBody>
      </p:sp>
      <p:pic>
        <p:nvPicPr>
          <p:cNvPr id="7" name="Picture 6" descr="A screenshot of a computer&#10;&#10;Description automatically generated">
            <a:extLst>
              <a:ext uri="{FF2B5EF4-FFF2-40B4-BE49-F238E27FC236}">
                <a16:creationId xmlns:a16="http://schemas.microsoft.com/office/drawing/2014/main" id="{AA087FC9-E192-CC4C-B5B4-698D5E8E8356}"/>
              </a:ext>
            </a:extLst>
          </p:cNvPr>
          <p:cNvPicPr>
            <a:picLocks noChangeAspect="1"/>
          </p:cNvPicPr>
          <p:nvPr/>
        </p:nvPicPr>
        <p:blipFill>
          <a:blip r:embed="rId2"/>
          <a:stretch>
            <a:fillRect/>
          </a:stretch>
        </p:blipFill>
        <p:spPr>
          <a:xfrm>
            <a:off x="6904143" y="1225420"/>
            <a:ext cx="4154065" cy="4990715"/>
          </a:xfrm>
          <a:prstGeom prst="rect">
            <a:avLst/>
          </a:prstGeom>
          <a:ln>
            <a:solidFill>
              <a:schemeClr val="accent1"/>
            </a:solidFill>
          </a:ln>
        </p:spPr>
      </p:pic>
    </p:spTree>
    <p:extLst>
      <p:ext uri="{BB962C8B-B14F-4D97-AF65-F5344CB8AC3E}">
        <p14:creationId xmlns:p14="http://schemas.microsoft.com/office/powerpoint/2010/main" val="882027627"/>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902045" y="-28383"/>
            <a:ext cx="10515600" cy="1418839"/>
          </a:xfrm>
        </p:spPr>
        <p:txBody>
          <a:bodyPr/>
          <a:lstStyle/>
          <a:p>
            <a:pPr algn="ctr"/>
            <a:r>
              <a:rPr lang="en-US" dirty="0"/>
              <a:t>Gather Your Materials – Financial Information</a:t>
            </a:r>
          </a:p>
        </p:txBody>
      </p:sp>
      <p:sp>
        <p:nvSpPr>
          <p:cNvPr id="10" name="Content Placeholder 9">
            <a:extLst>
              <a:ext uri="{FF2B5EF4-FFF2-40B4-BE49-F238E27FC236}">
                <a16:creationId xmlns:a16="http://schemas.microsoft.com/office/drawing/2014/main" id="{2DBAAFB8-B139-9D4C-A11E-6004419FF6EA}"/>
              </a:ext>
            </a:extLst>
          </p:cNvPr>
          <p:cNvSpPr>
            <a:spLocks noGrp="1"/>
          </p:cNvSpPr>
          <p:nvPr>
            <p:ph sz="half" idx="1"/>
          </p:nvPr>
        </p:nvSpPr>
        <p:spPr>
          <a:xfrm>
            <a:off x="838200" y="1254531"/>
            <a:ext cx="5181600" cy="5467544"/>
          </a:xfrm>
        </p:spPr>
        <p:txBody>
          <a:bodyPr>
            <a:normAutofit fontScale="92500"/>
          </a:bodyPr>
          <a:lstStyle/>
          <a:p>
            <a:pPr marL="0" indent="0">
              <a:buNone/>
            </a:pPr>
            <a:r>
              <a:rPr lang="en-US" sz="2600" dirty="0"/>
              <a:t>Non-501(c)3 non-profits</a:t>
            </a:r>
          </a:p>
          <a:p>
            <a:pPr>
              <a:lnSpc>
                <a:spcPct val="170000"/>
              </a:lnSpc>
            </a:pPr>
            <a:r>
              <a:rPr lang="en-US" sz="2600" dirty="0"/>
              <a:t>Your fiscal sponsor agreement</a:t>
            </a:r>
          </a:p>
          <a:p>
            <a:pPr>
              <a:lnSpc>
                <a:spcPct val="170000"/>
              </a:lnSpc>
            </a:pPr>
            <a:r>
              <a:rPr lang="en-US" sz="2600" dirty="0"/>
              <a:t>Your fiscal sponsor’s legal name</a:t>
            </a:r>
          </a:p>
          <a:p>
            <a:pPr>
              <a:lnSpc>
                <a:spcPct val="170000"/>
              </a:lnSpc>
            </a:pPr>
            <a:r>
              <a:rPr lang="en-US" sz="2600" dirty="0"/>
              <a:t>Your fiscal sponsor’s mailing address</a:t>
            </a:r>
          </a:p>
          <a:p>
            <a:pPr>
              <a:lnSpc>
                <a:spcPct val="170000"/>
              </a:lnSpc>
            </a:pPr>
            <a:r>
              <a:rPr lang="en-US" sz="2600" dirty="0"/>
              <a:t>Your fiscal sponsor’s Tax ID Number</a:t>
            </a:r>
          </a:p>
          <a:p>
            <a:pPr>
              <a:lnSpc>
                <a:spcPct val="170000"/>
              </a:lnSpc>
            </a:pPr>
            <a:r>
              <a:rPr lang="en-US" sz="2600" dirty="0"/>
              <a:t>Your organization’s budget (showing total expenses for 2019).</a:t>
            </a:r>
          </a:p>
          <a:p>
            <a:pPr marL="0" indent="0">
              <a:buNone/>
            </a:pPr>
            <a:endParaRPr lang="en-US" dirty="0"/>
          </a:p>
        </p:txBody>
      </p:sp>
      <p:pic>
        <p:nvPicPr>
          <p:cNvPr id="4" name="Picture 3" descr="A screenshot of a cell phone&#10;&#10;Description automatically generated">
            <a:extLst>
              <a:ext uri="{FF2B5EF4-FFF2-40B4-BE49-F238E27FC236}">
                <a16:creationId xmlns:a16="http://schemas.microsoft.com/office/drawing/2014/main" id="{83EE2A18-991F-6943-AEA5-CD4552492736}"/>
              </a:ext>
            </a:extLst>
          </p:cNvPr>
          <p:cNvPicPr>
            <a:picLocks noChangeAspect="1"/>
          </p:cNvPicPr>
          <p:nvPr/>
        </p:nvPicPr>
        <p:blipFill>
          <a:blip r:embed="rId2"/>
          <a:stretch>
            <a:fillRect/>
          </a:stretch>
        </p:blipFill>
        <p:spPr>
          <a:xfrm>
            <a:off x="6847895" y="1113406"/>
            <a:ext cx="4228051" cy="5467544"/>
          </a:xfrm>
          <a:prstGeom prst="rect">
            <a:avLst/>
          </a:prstGeom>
          <a:ln>
            <a:solidFill>
              <a:schemeClr val="accent1"/>
            </a:solidFill>
          </a:ln>
        </p:spPr>
      </p:pic>
    </p:spTree>
    <p:extLst>
      <p:ext uri="{BB962C8B-B14F-4D97-AF65-F5344CB8AC3E}">
        <p14:creationId xmlns:p14="http://schemas.microsoft.com/office/powerpoint/2010/main" val="3314703488"/>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902045" y="-28383"/>
            <a:ext cx="10515600" cy="1418839"/>
          </a:xfrm>
        </p:spPr>
        <p:txBody>
          <a:bodyPr/>
          <a:lstStyle/>
          <a:p>
            <a:pPr algn="ctr"/>
            <a:r>
              <a:rPr lang="en-US" dirty="0"/>
              <a:t>Start Your Application</a:t>
            </a:r>
          </a:p>
        </p:txBody>
      </p:sp>
      <p:pic>
        <p:nvPicPr>
          <p:cNvPr id="12" name="Picture 11" descr="A screenshot of a computer&#10;&#10;Description automatically generated">
            <a:extLst>
              <a:ext uri="{FF2B5EF4-FFF2-40B4-BE49-F238E27FC236}">
                <a16:creationId xmlns:a16="http://schemas.microsoft.com/office/drawing/2014/main" id="{80A36FF9-73F3-6940-8FAC-1580F87E74A8}"/>
              </a:ext>
            </a:extLst>
          </p:cNvPr>
          <p:cNvPicPr>
            <a:picLocks noChangeAspect="1"/>
          </p:cNvPicPr>
          <p:nvPr/>
        </p:nvPicPr>
        <p:blipFill rotWithShape="1">
          <a:blip r:embed="rId2"/>
          <a:srcRect l="4933" t="15710" r="32236" b="25453"/>
          <a:stretch/>
        </p:blipFill>
        <p:spPr>
          <a:xfrm>
            <a:off x="1442500" y="1288196"/>
            <a:ext cx="9355200" cy="4927939"/>
          </a:xfrm>
          <a:prstGeom prst="rect">
            <a:avLst/>
          </a:prstGeom>
        </p:spPr>
      </p:pic>
    </p:spTree>
    <p:extLst>
      <p:ext uri="{BB962C8B-B14F-4D97-AF65-F5344CB8AC3E}">
        <p14:creationId xmlns:p14="http://schemas.microsoft.com/office/powerpoint/2010/main" val="994623075"/>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853191" y="65322"/>
            <a:ext cx="10515600" cy="1325563"/>
          </a:xfrm>
        </p:spPr>
        <p:txBody>
          <a:bodyPr/>
          <a:lstStyle/>
          <a:p>
            <a:pPr algn="ctr"/>
            <a:r>
              <a:rPr lang="en-US" dirty="0"/>
              <a:t>Community Served and Organization Mission </a:t>
            </a:r>
          </a:p>
        </p:txBody>
      </p:sp>
      <p:sp>
        <p:nvSpPr>
          <p:cNvPr id="2" name="Content Placeholder 1">
            <a:extLst>
              <a:ext uri="{FF2B5EF4-FFF2-40B4-BE49-F238E27FC236}">
                <a16:creationId xmlns:a16="http://schemas.microsoft.com/office/drawing/2014/main" id="{BCC870FF-A5EF-F549-A3F7-6A6CCDAAF23E}"/>
              </a:ext>
            </a:extLst>
          </p:cNvPr>
          <p:cNvSpPr>
            <a:spLocks noGrp="1"/>
          </p:cNvSpPr>
          <p:nvPr>
            <p:ph sz="half" idx="1"/>
          </p:nvPr>
        </p:nvSpPr>
        <p:spPr>
          <a:xfrm>
            <a:off x="795981" y="1138294"/>
            <a:ext cx="5181600" cy="4888767"/>
          </a:xfrm>
        </p:spPr>
        <p:txBody>
          <a:bodyPr>
            <a:noAutofit/>
          </a:bodyPr>
          <a:lstStyle/>
          <a:p>
            <a:pPr marL="0" indent="0">
              <a:lnSpc>
                <a:spcPct val="140000"/>
              </a:lnSpc>
              <a:buNone/>
            </a:pPr>
            <a:r>
              <a:rPr lang="en-US" sz="1600" dirty="0"/>
              <a:t>Q: Select the description(s) that best match the community your organization supports with the majority of its resources. Select all that apply.</a:t>
            </a:r>
          </a:p>
          <a:p>
            <a:pPr>
              <a:buFont typeface="Wingdings" pitchFamily="2" charset="2"/>
              <a:buChar char="q"/>
            </a:pPr>
            <a:r>
              <a:rPr lang="en-US" sz="1600" dirty="0"/>
              <a:t>Indigenous communities </a:t>
            </a:r>
          </a:p>
          <a:p>
            <a:pPr>
              <a:buFont typeface="Wingdings" pitchFamily="2" charset="2"/>
              <a:buChar char="q"/>
            </a:pPr>
            <a:r>
              <a:rPr lang="en-US" sz="1600" dirty="0"/>
              <a:t>Communities of color</a:t>
            </a:r>
          </a:p>
          <a:p>
            <a:pPr>
              <a:buFont typeface="Wingdings" pitchFamily="2" charset="2"/>
              <a:buChar char="q"/>
            </a:pPr>
            <a:r>
              <a:rPr lang="en-US" sz="1600" dirty="0"/>
              <a:t>Low-income communities</a:t>
            </a:r>
          </a:p>
          <a:p>
            <a:pPr>
              <a:buFont typeface="Wingdings" pitchFamily="2" charset="2"/>
              <a:buChar char="q"/>
            </a:pPr>
            <a:r>
              <a:rPr lang="en-US" sz="1600" dirty="0"/>
              <a:t>Communities in poverty </a:t>
            </a:r>
          </a:p>
          <a:p>
            <a:pPr>
              <a:buFont typeface="Wingdings" pitchFamily="2" charset="2"/>
              <a:buChar char="q"/>
            </a:pPr>
            <a:r>
              <a:rPr lang="en-US" sz="1600" dirty="0"/>
              <a:t>Immigrants and/or Refugees</a:t>
            </a:r>
          </a:p>
          <a:p>
            <a:pPr>
              <a:buFont typeface="Wingdings" pitchFamily="2" charset="2"/>
              <a:buChar char="q"/>
            </a:pPr>
            <a:r>
              <a:rPr lang="en-US" sz="1600" dirty="0"/>
              <a:t>People who are or have been incarcerated</a:t>
            </a:r>
          </a:p>
          <a:p>
            <a:pPr>
              <a:buFont typeface="Wingdings" pitchFamily="2" charset="2"/>
              <a:buChar char="q"/>
            </a:pPr>
            <a:r>
              <a:rPr lang="en-US" sz="1600" dirty="0"/>
              <a:t>People who are homeless</a:t>
            </a:r>
          </a:p>
          <a:p>
            <a:pPr>
              <a:buFont typeface="Wingdings" pitchFamily="2" charset="2"/>
              <a:buChar char="q"/>
            </a:pPr>
            <a:r>
              <a:rPr lang="en-US" sz="1600" dirty="0"/>
              <a:t>People living with addiction</a:t>
            </a:r>
          </a:p>
          <a:p>
            <a:pPr>
              <a:buFont typeface="Wingdings" pitchFamily="2" charset="2"/>
              <a:buChar char="q"/>
            </a:pPr>
            <a:r>
              <a:rPr lang="en-US" sz="1600" dirty="0"/>
              <a:t>People living with mental illness</a:t>
            </a:r>
          </a:p>
          <a:p>
            <a:pPr>
              <a:buFont typeface="Wingdings" pitchFamily="2" charset="2"/>
              <a:buChar char="q"/>
            </a:pPr>
            <a:r>
              <a:rPr lang="en-US" sz="1600" dirty="0"/>
              <a:t>People living with disabilities</a:t>
            </a:r>
          </a:p>
          <a:p>
            <a:pPr>
              <a:buFont typeface="Wingdings" pitchFamily="2" charset="2"/>
              <a:buChar char="q"/>
            </a:pPr>
            <a:r>
              <a:rPr lang="en-US" sz="1600" dirty="0"/>
              <a:t>LGBTQ+ communities </a:t>
            </a:r>
          </a:p>
          <a:p>
            <a:pPr>
              <a:buFont typeface="Wingdings" pitchFamily="2" charset="2"/>
              <a:buChar char="q"/>
            </a:pPr>
            <a:r>
              <a:rPr lang="en-US" sz="1600" dirty="0"/>
              <a:t>Other - please identify below and explain the special risks the community faces.</a:t>
            </a:r>
          </a:p>
          <a:p>
            <a:pPr marL="0" indent="0">
              <a:buNone/>
            </a:pPr>
            <a:r>
              <a:rPr lang="en-US" sz="1800" dirty="0"/>
              <a:t/>
            </a:r>
            <a:br>
              <a:rPr lang="en-US" sz="1800" dirty="0"/>
            </a:br>
            <a:endParaRPr lang="en-US" sz="1800" dirty="0"/>
          </a:p>
        </p:txBody>
      </p:sp>
      <p:sp>
        <p:nvSpPr>
          <p:cNvPr id="6" name="Content Placeholder 5">
            <a:extLst>
              <a:ext uri="{FF2B5EF4-FFF2-40B4-BE49-F238E27FC236}">
                <a16:creationId xmlns:a16="http://schemas.microsoft.com/office/drawing/2014/main" id="{7C9309DC-2CA8-6240-AFA5-022F6BE99B01}"/>
              </a:ext>
            </a:extLst>
          </p:cNvPr>
          <p:cNvSpPr>
            <a:spLocks noGrp="1"/>
          </p:cNvSpPr>
          <p:nvPr>
            <p:ph sz="half" idx="2"/>
          </p:nvPr>
        </p:nvSpPr>
        <p:spPr>
          <a:xfrm>
            <a:off x="6172200" y="1138294"/>
            <a:ext cx="5181600" cy="4888767"/>
          </a:xfrm>
        </p:spPr>
        <p:txBody>
          <a:bodyPr/>
          <a:lstStyle/>
          <a:p>
            <a:pPr marL="0" indent="0">
              <a:lnSpc>
                <a:spcPct val="140000"/>
              </a:lnSpc>
              <a:buNone/>
            </a:pPr>
            <a:r>
              <a:rPr lang="en-US" sz="1600" dirty="0"/>
              <a:t>Q: Organization Mission and Work</a:t>
            </a:r>
            <a:br>
              <a:rPr lang="en-US" sz="1600" dirty="0"/>
            </a:br>
            <a:r>
              <a:rPr lang="en-US" sz="1600" dirty="0"/>
              <a:t>Enter your organization’s mission statement and provide an overview of the range of things your organization does. Explain why you made the selection above for "community served."</a:t>
            </a:r>
          </a:p>
          <a:p>
            <a:pPr marL="0" indent="0">
              <a:buNone/>
            </a:pPr>
            <a:r>
              <a:rPr lang="en-US" sz="1800" dirty="0"/>
              <a:t/>
            </a:r>
            <a:br>
              <a:rPr lang="en-US" sz="1800" dirty="0"/>
            </a:br>
            <a:endParaRPr lang="en-US" sz="1800" dirty="0"/>
          </a:p>
          <a:p>
            <a:pPr marL="0" indent="0">
              <a:buNone/>
            </a:pPr>
            <a:endParaRPr lang="en-US" dirty="0"/>
          </a:p>
        </p:txBody>
      </p:sp>
    </p:spTree>
    <p:extLst>
      <p:ext uri="{BB962C8B-B14F-4D97-AF65-F5344CB8AC3E}">
        <p14:creationId xmlns:p14="http://schemas.microsoft.com/office/powerpoint/2010/main" val="2423796502"/>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902045" y="-28383"/>
            <a:ext cx="10515600" cy="1418839"/>
          </a:xfrm>
        </p:spPr>
        <p:txBody>
          <a:bodyPr/>
          <a:lstStyle/>
          <a:p>
            <a:pPr algn="ctr"/>
            <a:r>
              <a:rPr lang="en-US" dirty="0"/>
              <a:t>Audience Questions</a:t>
            </a:r>
          </a:p>
        </p:txBody>
      </p:sp>
    </p:spTree>
    <p:extLst>
      <p:ext uri="{BB962C8B-B14F-4D97-AF65-F5344CB8AC3E}">
        <p14:creationId xmlns:p14="http://schemas.microsoft.com/office/powerpoint/2010/main" val="1954642361"/>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902045" y="-28383"/>
            <a:ext cx="10515600" cy="1418839"/>
          </a:xfrm>
        </p:spPr>
        <p:txBody>
          <a:bodyPr/>
          <a:lstStyle/>
          <a:p>
            <a:pPr algn="ctr"/>
            <a:r>
              <a:rPr lang="en-US" dirty="0"/>
              <a:t>Sample Applicants</a:t>
            </a:r>
          </a:p>
        </p:txBody>
      </p:sp>
      <p:sp>
        <p:nvSpPr>
          <p:cNvPr id="10" name="Content Placeholder 9">
            <a:extLst>
              <a:ext uri="{FF2B5EF4-FFF2-40B4-BE49-F238E27FC236}">
                <a16:creationId xmlns:a16="http://schemas.microsoft.com/office/drawing/2014/main" id="{2DBAAFB8-B139-9D4C-A11E-6004419FF6EA}"/>
              </a:ext>
            </a:extLst>
          </p:cNvPr>
          <p:cNvSpPr>
            <a:spLocks noGrp="1"/>
          </p:cNvSpPr>
          <p:nvPr>
            <p:ph sz="half" idx="1"/>
          </p:nvPr>
        </p:nvSpPr>
        <p:spPr/>
        <p:txBody>
          <a:bodyPr/>
          <a:lstStyle/>
          <a:p>
            <a:pPr marL="0" indent="0">
              <a:buNone/>
            </a:pPr>
            <a:r>
              <a:rPr lang="en-US" dirty="0"/>
              <a:t>“East Africa Cultural Coalition”	</a:t>
            </a:r>
          </a:p>
        </p:txBody>
      </p:sp>
      <p:sp>
        <p:nvSpPr>
          <p:cNvPr id="11" name="Content Placeholder 10">
            <a:extLst>
              <a:ext uri="{FF2B5EF4-FFF2-40B4-BE49-F238E27FC236}">
                <a16:creationId xmlns:a16="http://schemas.microsoft.com/office/drawing/2014/main" id="{4E84CC20-C1A2-0C4A-A29E-21DDB569F3B1}"/>
              </a:ext>
            </a:extLst>
          </p:cNvPr>
          <p:cNvSpPr>
            <a:spLocks noGrp="1"/>
          </p:cNvSpPr>
          <p:nvPr>
            <p:ph sz="half" idx="2"/>
          </p:nvPr>
        </p:nvSpPr>
        <p:spPr/>
        <p:txBody>
          <a:bodyPr/>
          <a:lstStyle/>
          <a:p>
            <a:pPr marL="0" indent="0">
              <a:buNone/>
            </a:pPr>
            <a:r>
              <a:rPr lang="en-US" dirty="0"/>
              <a:t>“Springfield Community Arts”</a:t>
            </a:r>
          </a:p>
        </p:txBody>
      </p:sp>
      <p:pic>
        <p:nvPicPr>
          <p:cNvPr id="4" name="Picture 3" descr="A close up&#10;&#10;Description automatically generated">
            <a:extLst>
              <a:ext uri="{FF2B5EF4-FFF2-40B4-BE49-F238E27FC236}">
                <a16:creationId xmlns:a16="http://schemas.microsoft.com/office/drawing/2014/main" id="{AC5F14BE-273F-E743-8123-E15723ED260E}"/>
              </a:ext>
            </a:extLst>
          </p:cNvPr>
          <p:cNvPicPr>
            <a:picLocks noChangeAspect="1"/>
          </p:cNvPicPr>
          <p:nvPr/>
        </p:nvPicPr>
        <p:blipFill>
          <a:blip r:embed="rId2"/>
          <a:stretch>
            <a:fillRect/>
          </a:stretch>
        </p:blipFill>
        <p:spPr>
          <a:xfrm>
            <a:off x="1558609" y="2747964"/>
            <a:ext cx="3194972" cy="3428999"/>
          </a:xfrm>
          <a:prstGeom prst="rect">
            <a:avLst/>
          </a:prstGeom>
        </p:spPr>
      </p:pic>
      <p:pic>
        <p:nvPicPr>
          <p:cNvPr id="7" name="Picture 6" descr="A picture containing indoor, kite, photo, many&#10;&#10;Description automatically generated">
            <a:extLst>
              <a:ext uri="{FF2B5EF4-FFF2-40B4-BE49-F238E27FC236}">
                <a16:creationId xmlns:a16="http://schemas.microsoft.com/office/drawing/2014/main" id="{01198858-9E02-4C4C-A27D-1D6BA6973641}"/>
              </a:ext>
            </a:extLst>
          </p:cNvPr>
          <p:cNvPicPr>
            <a:picLocks noChangeAspect="1"/>
          </p:cNvPicPr>
          <p:nvPr/>
        </p:nvPicPr>
        <p:blipFill>
          <a:blip r:embed="rId3"/>
          <a:stretch>
            <a:fillRect/>
          </a:stretch>
        </p:blipFill>
        <p:spPr>
          <a:xfrm>
            <a:off x="6051661" y="2444236"/>
            <a:ext cx="5029199" cy="3771899"/>
          </a:xfrm>
          <a:prstGeom prst="rect">
            <a:avLst/>
          </a:prstGeom>
        </p:spPr>
      </p:pic>
    </p:spTree>
    <p:extLst>
      <p:ext uri="{BB962C8B-B14F-4D97-AF65-F5344CB8AC3E}">
        <p14:creationId xmlns:p14="http://schemas.microsoft.com/office/powerpoint/2010/main" val="1930697451"/>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838200" y="18255"/>
            <a:ext cx="10515600" cy="1325563"/>
          </a:xfrm>
        </p:spPr>
        <p:txBody>
          <a:bodyPr/>
          <a:lstStyle/>
          <a:p>
            <a:pPr algn="ctr"/>
            <a:r>
              <a:rPr lang="en-US" dirty="0"/>
              <a:t>Community Served and Organization Mission </a:t>
            </a:r>
          </a:p>
        </p:txBody>
      </p:sp>
      <p:sp>
        <p:nvSpPr>
          <p:cNvPr id="10" name="Content Placeholder 9">
            <a:extLst>
              <a:ext uri="{FF2B5EF4-FFF2-40B4-BE49-F238E27FC236}">
                <a16:creationId xmlns:a16="http://schemas.microsoft.com/office/drawing/2014/main" id="{2DBAAFB8-B139-9D4C-A11E-6004419FF6EA}"/>
              </a:ext>
            </a:extLst>
          </p:cNvPr>
          <p:cNvSpPr>
            <a:spLocks noGrp="1"/>
          </p:cNvSpPr>
          <p:nvPr>
            <p:ph sz="half" idx="1"/>
          </p:nvPr>
        </p:nvSpPr>
        <p:spPr>
          <a:xfrm>
            <a:off x="990600" y="1377712"/>
            <a:ext cx="5181600" cy="5199257"/>
          </a:xfrm>
        </p:spPr>
        <p:txBody>
          <a:bodyPr>
            <a:normAutofit fontScale="40000" lnSpcReduction="20000"/>
          </a:bodyPr>
          <a:lstStyle/>
          <a:p>
            <a:pPr marL="0" indent="0">
              <a:lnSpc>
                <a:spcPct val="140000"/>
              </a:lnSpc>
              <a:buNone/>
            </a:pPr>
            <a:r>
              <a:rPr lang="en-US" sz="4200" dirty="0"/>
              <a:t>Q: Select the description(s) that best match the community your organization supports with the majority of its resources. Select all that apply.</a:t>
            </a:r>
          </a:p>
          <a:p>
            <a:pPr marL="0" indent="0">
              <a:buNone/>
            </a:pPr>
            <a:endParaRPr lang="en-US" sz="3300" dirty="0"/>
          </a:p>
          <a:p>
            <a:pPr>
              <a:buFont typeface="Wingdings" pitchFamily="2" charset="2"/>
              <a:buChar char="q"/>
            </a:pPr>
            <a:r>
              <a:rPr lang="en-US" sz="3800" dirty="0"/>
              <a:t>Indigenous communities </a:t>
            </a:r>
          </a:p>
          <a:p>
            <a:pPr>
              <a:buFont typeface="Wingdings" pitchFamily="2" charset="2"/>
              <a:buChar char="q"/>
            </a:pPr>
            <a:r>
              <a:rPr lang="en-US" sz="3800" dirty="0">
                <a:highlight>
                  <a:srgbClr val="FFFF00"/>
                </a:highlight>
              </a:rPr>
              <a:t>Communities of color</a:t>
            </a:r>
          </a:p>
          <a:p>
            <a:pPr>
              <a:buFont typeface="Wingdings" pitchFamily="2" charset="2"/>
              <a:buChar char="q"/>
            </a:pPr>
            <a:r>
              <a:rPr lang="en-US" sz="3800" dirty="0">
                <a:highlight>
                  <a:srgbClr val="FFFF00"/>
                </a:highlight>
              </a:rPr>
              <a:t>Low-income communities</a:t>
            </a:r>
          </a:p>
          <a:p>
            <a:pPr>
              <a:buFont typeface="Wingdings" pitchFamily="2" charset="2"/>
              <a:buChar char="q"/>
            </a:pPr>
            <a:r>
              <a:rPr lang="en-US" sz="3800" dirty="0">
                <a:highlight>
                  <a:srgbClr val="FFFF00"/>
                </a:highlight>
              </a:rPr>
              <a:t>Communities in poverty </a:t>
            </a:r>
          </a:p>
          <a:p>
            <a:pPr>
              <a:buFont typeface="Wingdings" pitchFamily="2" charset="2"/>
              <a:buChar char="q"/>
            </a:pPr>
            <a:r>
              <a:rPr lang="en-US" sz="3800" dirty="0">
                <a:highlight>
                  <a:srgbClr val="FFFF00"/>
                </a:highlight>
              </a:rPr>
              <a:t>Immigrants and/or Refugees</a:t>
            </a:r>
          </a:p>
          <a:p>
            <a:pPr>
              <a:buFont typeface="Wingdings" pitchFamily="2" charset="2"/>
              <a:buChar char="q"/>
            </a:pPr>
            <a:r>
              <a:rPr lang="en-US" sz="3800" dirty="0"/>
              <a:t>People who are or have been incarcerated</a:t>
            </a:r>
          </a:p>
          <a:p>
            <a:pPr>
              <a:buFont typeface="Wingdings" pitchFamily="2" charset="2"/>
              <a:buChar char="q"/>
            </a:pPr>
            <a:r>
              <a:rPr lang="en-US" sz="3800" dirty="0"/>
              <a:t>People who are homeless</a:t>
            </a:r>
          </a:p>
          <a:p>
            <a:pPr>
              <a:buFont typeface="Wingdings" pitchFamily="2" charset="2"/>
              <a:buChar char="q"/>
            </a:pPr>
            <a:r>
              <a:rPr lang="en-US" sz="3800" dirty="0"/>
              <a:t>People living with addiction</a:t>
            </a:r>
          </a:p>
          <a:p>
            <a:pPr>
              <a:buFont typeface="Wingdings" pitchFamily="2" charset="2"/>
              <a:buChar char="q"/>
            </a:pPr>
            <a:r>
              <a:rPr lang="en-US" sz="3800" dirty="0"/>
              <a:t>People living with mental illness</a:t>
            </a:r>
          </a:p>
          <a:p>
            <a:pPr>
              <a:buFont typeface="Wingdings" pitchFamily="2" charset="2"/>
              <a:buChar char="q"/>
            </a:pPr>
            <a:r>
              <a:rPr lang="en-US" sz="3800" dirty="0"/>
              <a:t>People living with disabilities</a:t>
            </a:r>
          </a:p>
          <a:p>
            <a:pPr>
              <a:buFont typeface="Wingdings" pitchFamily="2" charset="2"/>
              <a:buChar char="q"/>
            </a:pPr>
            <a:r>
              <a:rPr lang="en-US" sz="3800" dirty="0"/>
              <a:t>LGBTQ+ communities </a:t>
            </a:r>
          </a:p>
          <a:p>
            <a:pPr>
              <a:buFont typeface="Wingdings" pitchFamily="2" charset="2"/>
              <a:buChar char="q"/>
            </a:pPr>
            <a:r>
              <a:rPr lang="en-US" sz="3800" dirty="0"/>
              <a:t>Other - please identify below and explain the special risks the community faces.</a:t>
            </a:r>
          </a:p>
        </p:txBody>
      </p:sp>
      <p:sp>
        <p:nvSpPr>
          <p:cNvPr id="11" name="Content Placeholder 10">
            <a:extLst>
              <a:ext uri="{FF2B5EF4-FFF2-40B4-BE49-F238E27FC236}">
                <a16:creationId xmlns:a16="http://schemas.microsoft.com/office/drawing/2014/main" id="{4E84CC20-C1A2-0C4A-A29E-21DDB569F3B1}"/>
              </a:ext>
            </a:extLst>
          </p:cNvPr>
          <p:cNvSpPr>
            <a:spLocks noGrp="1"/>
          </p:cNvSpPr>
          <p:nvPr>
            <p:ph sz="half" idx="2"/>
          </p:nvPr>
        </p:nvSpPr>
        <p:spPr>
          <a:xfrm>
            <a:off x="6172200" y="1322090"/>
            <a:ext cx="5776779" cy="5199257"/>
          </a:xfrm>
        </p:spPr>
        <p:txBody>
          <a:bodyPr>
            <a:noAutofit/>
          </a:bodyPr>
          <a:lstStyle/>
          <a:p>
            <a:pPr marL="0" indent="0">
              <a:buNone/>
            </a:pPr>
            <a:r>
              <a:rPr lang="en-US" sz="1600" dirty="0"/>
              <a:t>“East Africa Cultural Coalition”	</a:t>
            </a:r>
          </a:p>
        </p:txBody>
      </p:sp>
      <p:pic>
        <p:nvPicPr>
          <p:cNvPr id="4" name="Picture 3" descr="A close up&#10;&#10;Description automatically generated">
            <a:extLst>
              <a:ext uri="{FF2B5EF4-FFF2-40B4-BE49-F238E27FC236}">
                <a16:creationId xmlns:a16="http://schemas.microsoft.com/office/drawing/2014/main" id="{55E34F2A-3502-B649-BBF9-94FB6720DD1C}"/>
              </a:ext>
            </a:extLst>
          </p:cNvPr>
          <p:cNvPicPr>
            <a:picLocks noChangeAspect="1"/>
          </p:cNvPicPr>
          <p:nvPr/>
        </p:nvPicPr>
        <p:blipFill>
          <a:blip r:embed="rId2"/>
          <a:stretch>
            <a:fillRect/>
          </a:stretch>
        </p:blipFill>
        <p:spPr>
          <a:xfrm>
            <a:off x="7179860" y="1967428"/>
            <a:ext cx="3761458" cy="4036979"/>
          </a:xfrm>
          <a:prstGeom prst="rect">
            <a:avLst/>
          </a:prstGeom>
        </p:spPr>
      </p:pic>
    </p:spTree>
    <p:extLst>
      <p:ext uri="{BB962C8B-B14F-4D97-AF65-F5344CB8AC3E}">
        <p14:creationId xmlns:p14="http://schemas.microsoft.com/office/powerpoint/2010/main" val="1522251348"/>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838200" y="18255"/>
            <a:ext cx="10515600" cy="1325563"/>
          </a:xfrm>
        </p:spPr>
        <p:txBody>
          <a:bodyPr/>
          <a:lstStyle/>
          <a:p>
            <a:pPr algn="ctr"/>
            <a:r>
              <a:rPr lang="en-US" dirty="0"/>
              <a:t>Community Served and Organization Mission </a:t>
            </a:r>
          </a:p>
        </p:txBody>
      </p:sp>
      <p:sp>
        <p:nvSpPr>
          <p:cNvPr id="10" name="Content Placeholder 9">
            <a:extLst>
              <a:ext uri="{FF2B5EF4-FFF2-40B4-BE49-F238E27FC236}">
                <a16:creationId xmlns:a16="http://schemas.microsoft.com/office/drawing/2014/main" id="{2DBAAFB8-B139-9D4C-A11E-6004419FF6EA}"/>
              </a:ext>
            </a:extLst>
          </p:cNvPr>
          <p:cNvSpPr>
            <a:spLocks noGrp="1"/>
          </p:cNvSpPr>
          <p:nvPr>
            <p:ph sz="half" idx="1"/>
          </p:nvPr>
        </p:nvSpPr>
        <p:spPr>
          <a:xfrm>
            <a:off x="914400" y="1288196"/>
            <a:ext cx="5181600" cy="5199257"/>
          </a:xfrm>
        </p:spPr>
        <p:txBody>
          <a:bodyPr>
            <a:normAutofit/>
          </a:bodyPr>
          <a:lstStyle/>
          <a:p>
            <a:pPr marL="0" indent="0">
              <a:lnSpc>
                <a:spcPct val="140000"/>
              </a:lnSpc>
              <a:buNone/>
            </a:pPr>
            <a:r>
              <a:rPr lang="en-US" sz="2400" dirty="0"/>
              <a:t>Q: “Enter your organization’s mission statement and provide an overview of the range of things your organization does. Explain why you made the selection above.”</a:t>
            </a:r>
          </a:p>
          <a:p>
            <a:pPr marL="0" indent="0">
              <a:lnSpc>
                <a:spcPct val="140000"/>
              </a:lnSpc>
              <a:buNone/>
            </a:pPr>
            <a:endParaRPr lang="en-US" sz="4000" dirty="0"/>
          </a:p>
          <a:p>
            <a:pPr marL="0" indent="0">
              <a:lnSpc>
                <a:spcPct val="140000"/>
              </a:lnSpc>
              <a:buNone/>
            </a:pPr>
            <a:endParaRPr lang="en-US" sz="3800" dirty="0"/>
          </a:p>
        </p:txBody>
      </p:sp>
      <p:pic>
        <p:nvPicPr>
          <p:cNvPr id="7" name="Content Placeholder 6" descr="A close up&#10;&#10;Description automatically generated">
            <a:extLst>
              <a:ext uri="{FF2B5EF4-FFF2-40B4-BE49-F238E27FC236}">
                <a16:creationId xmlns:a16="http://schemas.microsoft.com/office/drawing/2014/main" id="{6D37532D-E7F1-7B4B-94F8-30002D0C78EE}"/>
              </a:ext>
            </a:extLst>
          </p:cNvPr>
          <p:cNvPicPr>
            <a:picLocks noGrp="1" noChangeAspect="1"/>
          </p:cNvPicPr>
          <p:nvPr>
            <p:ph sz="half" idx="2"/>
          </p:nvPr>
        </p:nvPicPr>
        <p:blipFill>
          <a:blip r:embed="rId2"/>
          <a:stretch>
            <a:fillRect/>
          </a:stretch>
        </p:blipFill>
        <p:spPr>
          <a:xfrm>
            <a:off x="6812899" y="1584266"/>
            <a:ext cx="4315747" cy="4631869"/>
          </a:xfrm>
          <a:prstGeom prst="rect">
            <a:avLst/>
          </a:prstGeom>
        </p:spPr>
      </p:pic>
    </p:spTree>
    <p:extLst>
      <p:ext uri="{BB962C8B-B14F-4D97-AF65-F5344CB8AC3E}">
        <p14:creationId xmlns:p14="http://schemas.microsoft.com/office/powerpoint/2010/main" val="1585870983"/>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902045" y="-28383"/>
            <a:ext cx="10515600" cy="1418839"/>
          </a:xfrm>
        </p:spPr>
        <p:txBody>
          <a:bodyPr/>
          <a:lstStyle/>
          <a:p>
            <a:pPr algn="ctr"/>
            <a:r>
              <a:rPr lang="en-US" dirty="0"/>
              <a:t>Community Served and Organization Mission </a:t>
            </a:r>
          </a:p>
        </p:txBody>
      </p:sp>
      <p:sp>
        <p:nvSpPr>
          <p:cNvPr id="10" name="Content Placeholder 9">
            <a:extLst>
              <a:ext uri="{FF2B5EF4-FFF2-40B4-BE49-F238E27FC236}">
                <a16:creationId xmlns:a16="http://schemas.microsoft.com/office/drawing/2014/main" id="{2DBAAFB8-B139-9D4C-A11E-6004419FF6EA}"/>
              </a:ext>
            </a:extLst>
          </p:cNvPr>
          <p:cNvSpPr>
            <a:spLocks noGrp="1"/>
          </p:cNvSpPr>
          <p:nvPr>
            <p:ph sz="half" idx="1"/>
          </p:nvPr>
        </p:nvSpPr>
        <p:spPr>
          <a:xfrm>
            <a:off x="838200" y="1288196"/>
            <a:ext cx="5181596" cy="4888767"/>
          </a:xfrm>
        </p:spPr>
        <p:txBody>
          <a:bodyPr>
            <a:normAutofit fontScale="70000" lnSpcReduction="20000"/>
          </a:bodyPr>
          <a:lstStyle/>
          <a:p>
            <a:pPr marL="0" indent="0">
              <a:buNone/>
            </a:pPr>
            <a:endParaRPr lang="en-US" dirty="0"/>
          </a:p>
          <a:p>
            <a:pPr marL="0" indent="0">
              <a:buNone/>
            </a:pPr>
            <a:endParaRPr lang="en-US" dirty="0"/>
          </a:p>
        </p:txBody>
      </p:sp>
      <p:sp>
        <p:nvSpPr>
          <p:cNvPr id="11" name="Content Placeholder 10">
            <a:extLst>
              <a:ext uri="{FF2B5EF4-FFF2-40B4-BE49-F238E27FC236}">
                <a16:creationId xmlns:a16="http://schemas.microsoft.com/office/drawing/2014/main" id="{4E84CC20-C1A2-0C4A-A29E-21DDB569F3B1}"/>
              </a:ext>
            </a:extLst>
          </p:cNvPr>
          <p:cNvSpPr>
            <a:spLocks noGrp="1"/>
          </p:cNvSpPr>
          <p:nvPr>
            <p:ph sz="half" idx="2"/>
          </p:nvPr>
        </p:nvSpPr>
        <p:spPr>
          <a:xfrm>
            <a:off x="1082247" y="1193568"/>
            <a:ext cx="10155195" cy="4927939"/>
          </a:xfrm>
        </p:spPr>
        <p:txBody>
          <a:bodyPr>
            <a:normAutofit fontScale="70000" lnSpcReduction="20000"/>
          </a:bodyPr>
          <a:lstStyle/>
          <a:p>
            <a:pPr marL="0" indent="0">
              <a:lnSpc>
                <a:spcPct val="140000"/>
              </a:lnSpc>
              <a:buNone/>
            </a:pPr>
            <a:r>
              <a:rPr lang="en-US" dirty="0"/>
              <a:t>A: “East Africa Cultural Coalition’s mission is to empower community members to become active residents of Massachusetts through social services, education programs, and cultural heritage celebrations. Our organization helps recent immigrants from East Africa find stable jobs and housing, provides community mentors to help newly arrived parents and children work with the local schools, hosts citizenship classes, and coordinates our annual 3-day cultural heritage festival. We chose the four descriptions for “community served” because our community is made up of recent refugees from East Africa, as well as immigrants who have lived in Massachusetts for over three decades. We work in the city of Worcester and the surrounding county, where approximately 600 residents are from East Africa. While many do find jobs and start businesses, our community still experiences significantly lower income levels than other communities in our city. 50% of the members of our community experience poverty at some point in their lives here.”</a:t>
            </a:r>
          </a:p>
        </p:txBody>
      </p:sp>
    </p:spTree>
    <p:extLst>
      <p:ext uri="{BB962C8B-B14F-4D97-AF65-F5344CB8AC3E}">
        <p14:creationId xmlns:p14="http://schemas.microsoft.com/office/powerpoint/2010/main" val="4175886816"/>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902045" y="-28383"/>
            <a:ext cx="10515600" cy="1418839"/>
          </a:xfrm>
        </p:spPr>
        <p:txBody>
          <a:bodyPr/>
          <a:lstStyle/>
          <a:p>
            <a:pPr algn="ctr"/>
            <a:r>
              <a:rPr lang="en-US" dirty="0"/>
              <a:t>Community Served and Organization Mission </a:t>
            </a:r>
          </a:p>
        </p:txBody>
      </p:sp>
      <p:sp>
        <p:nvSpPr>
          <p:cNvPr id="10" name="Content Placeholder 9">
            <a:extLst>
              <a:ext uri="{FF2B5EF4-FFF2-40B4-BE49-F238E27FC236}">
                <a16:creationId xmlns:a16="http://schemas.microsoft.com/office/drawing/2014/main" id="{2DBAAFB8-B139-9D4C-A11E-6004419FF6EA}"/>
              </a:ext>
            </a:extLst>
          </p:cNvPr>
          <p:cNvSpPr>
            <a:spLocks noGrp="1"/>
          </p:cNvSpPr>
          <p:nvPr>
            <p:ph sz="half" idx="1"/>
          </p:nvPr>
        </p:nvSpPr>
        <p:spPr>
          <a:xfrm>
            <a:off x="838200" y="1288196"/>
            <a:ext cx="5181596" cy="4888767"/>
          </a:xfrm>
        </p:spPr>
        <p:txBody>
          <a:bodyPr>
            <a:normAutofit/>
          </a:bodyPr>
          <a:lstStyle/>
          <a:p>
            <a:pPr marL="0" indent="0">
              <a:buNone/>
            </a:pPr>
            <a:endParaRPr lang="en-US" dirty="0"/>
          </a:p>
          <a:p>
            <a:pPr marL="0" indent="0">
              <a:buNone/>
            </a:pPr>
            <a:endParaRPr lang="en-US" dirty="0"/>
          </a:p>
        </p:txBody>
      </p:sp>
      <p:sp>
        <p:nvSpPr>
          <p:cNvPr id="11" name="Content Placeholder 10">
            <a:extLst>
              <a:ext uri="{FF2B5EF4-FFF2-40B4-BE49-F238E27FC236}">
                <a16:creationId xmlns:a16="http://schemas.microsoft.com/office/drawing/2014/main" id="{4E84CC20-C1A2-0C4A-A29E-21DDB569F3B1}"/>
              </a:ext>
            </a:extLst>
          </p:cNvPr>
          <p:cNvSpPr>
            <a:spLocks noGrp="1"/>
          </p:cNvSpPr>
          <p:nvPr>
            <p:ph sz="half" idx="2"/>
          </p:nvPr>
        </p:nvSpPr>
        <p:spPr>
          <a:xfrm>
            <a:off x="1198605" y="1288196"/>
            <a:ext cx="10155195" cy="4927939"/>
          </a:xfrm>
        </p:spPr>
        <p:txBody>
          <a:bodyPr>
            <a:noAutofit/>
          </a:bodyPr>
          <a:lstStyle/>
          <a:p>
            <a:pPr marL="0" indent="0">
              <a:lnSpc>
                <a:spcPct val="140000"/>
              </a:lnSpc>
              <a:buNone/>
            </a:pPr>
            <a:r>
              <a:rPr lang="en-US" sz="1800" dirty="0"/>
              <a:t>Q: “Enter your organization’s mission statement and provide an overview of the range of things your organization does…”</a:t>
            </a:r>
          </a:p>
          <a:p>
            <a:pPr marL="0" indent="0">
              <a:lnSpc>
                <a:spcPct val="140000"/>
              </a:lnSpc>
              <a:buNone/>
            </a:pPr>
            <a:r>
              <a:rPr lang="en-US" sz="1800" dirty="0"/>
              <a:t>A: “East Africa Cultural Coalition’s mission is to </a:t>
            </a:r>
            <a:r>
              <a:rPr lang="en-US" sz="1800" dirty="0">
                <a:highlight>
                  <a:srgbClr val="FFFF00"/>
                </a:highlight>
              </a:rPr>
              <a:t>empower community members to become active residents of Massachusetts </a:t>
            </a:r>
            <a:r>
              <a:rPr lang="en-US" sz="1800" dirty="0"/>
              <a:t>through social services, education programs, and cultural heritage celebrations. Our organization helps recent immigrants from East Africa find stable </a:t>
            </a:r>
            <a:r>
              <a:rPr lang="en-US" sz="1800" dirty="0">
                <a:highlight>
                  <a:srgbClr val="FFFF00"/>
                </a:highlight>
              </a:rPr>
              <a:t>jobs and housing, provides community mentors to help newly arrived parents and children work with the local schools, hosts citizenship classes, and coordinates our annual 3-day cultural heritage festival</a:t>
            </a:r>
            <a:r>
              <a:rPr lang="en-US" sz="1800" dirty="0"/>
              <a:t>. We chose the four descriptions for “community served” because our community is made up of recent refugees from East Africa, as well as immigrants who have lived in Massachusetts for over three decades. We work in the city of Worcester and the surrounding county, where approximately 600 residents are from East Africa. While many do find jobs and start businesses, our community still experiences significantly lower income levels than other communities in our city. 50% of the members of our community experience poverty at some point in their lives here.”</a:t>
            </a:r>
          </a:p>
          <a:p>
            <a:pPr marL="0" indent="0">
              <a:lnSpc>
                <a:spcPct val="140000"/>
              </a:lnSpc>
              <a:buNone/>
            </a:pPr>
            <a:endParaRPr lang="en-US" sz="1900" dirty="0"/>
          </a:p>
        </p:txBody>
      </p:sp>
    </p:spTree>
    <p:extLst>
      <p:ext uri="{BB962C8B-B14F-4D97-AF65-F5344CB8AC3E}">
        <p14:creationId xmlns:p14="http://schemas.microsoft.com/office/powerpoint/2010/main" val="990276178"/>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D1EB3E-2755-864D-A016-05133F329B20}"/>
              </a:ext>
            </a:extLst>
          </p:cNvPr>
          <p:cNvCxnSpPr>
            <a:cxnSpLocks/>
          </p:cNvCxnSpPr>
          <p:nvPr/>
        </p:nvCxnSpPr>
        <p:spPr>
          <a:xfrm>
            <a:off x="601361"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53DE-C1D0-CF4B-B2B5-AA36671A67BC}"/>
              </a:ext>
            </a:extLst>
          </p:cNvPr>
          <p:cNvSpPr txBox="1"/>
          <p:nvPr/>
        </p:nvSpPr>
        <p:spPr>
          <a:xfrm>
            <a:off x="7376985" y="641865"/>
            <a:ext cx="5279242"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9D28192-2A24-7841-8B0D-BE2636AE17BD}"/>
              </a:ext>
            </a:extLst>
          </p:cNvPr>
          <p:cNvSpPr>
            <a:spLocks noGrp="1"/>
          </p:cNvSpPr>
          <p:nvPr>
            <p:ph type="title"/>
          </p:nvPr>
        </p:nvSpPr>
        <p:spPr>
          <a:xfrm>
            <a:off x="902045" y="-28383"/>
            <a:ext cx="10515600" cy="1418839"/>
          </a:xfrm>
        </p:spPr>
        <p:txBody>
          <a:bodyPr/>
          <a:lstStyle/>
          <a:p>
            <a:pPr algn="ctr"/>
            <a:r>
              <a:rPr lang="en-US" dirty="0"/>
              <a:t>Community Served and Organization Mission </a:t>
            </a:r>
          </a:p>
        </p:txBody>
      </p:sp>
      <p:sp>
        <p:nvSpPr>
          <p:cNvPr id="10" name="Content Placeholder 9">
            <a:extLst>
              <a:ext uri="{FF2B5EF4-FFF2-40B4-BE49-F238E27FC236}">
                <a16:creationId xmlns:a16="http://schemas.microsoft.com/office/drawing/2014/main" id="{2DBAAFB8-B139-9D4C-A11E-6004419FF6EA}"/>
              </a:ext>
            </a:extLst>
          </p:cNvPr>
          <p:cNvSpPr>
            <a:spLocks noGrp="1"/>
          </p:cNvSpPr>
          <p:nvPr>
            <p:ph sz="half" idx="1"/>
          </p:nvPr>
        </p:nvSpPr>
        <p:spPr>
          <a:xfrm>
            <a:off x="838200" y="1288196"/>
            <a:ext cx="5181596" cy="4888767"/>
          </a:xfrm>
        </p:spPr>
        <p:txBody>
          <a:bodyPr>
            <a:normAutofit fontScale="62500" lnSpcReduction="20000"/>
          </a:bodyPr>
          <a:lstStyle/>
          <a:p>
            <a:pPr marL="0" indent="0">
              <a:buNone/>
            </a:pPr>
            <a:endParaRPr lang="en-US" dirty="0"/>
          </a:p>
          <a:p>
            <a:pPr marL="0" indent="0">
              <a:buNone/>
            </a:pPr>
            <a:endParaRPr lang="en-US" dirty="0"/>
          </a:p>
        </p:txBody>
      </p:sp>
      <p:sp>
        <p:nvSpPr>
          <p:cNvPr id="11" name="Content Placeholder 10">
            <a:extLst>
              <a:ext uri="{FF2B5EF4-FFF2-40B4-BE49-F238E27FC236}">
                <a16:creationId xmlns:a16="http://schemas.microsoft.com/office/drawing/2014/main" id="{4E84CC20-C1A2-0C4A-A29E-21DDB569F3B1}"/>
              </a:ext>
            </a:extLst>
          </p:cNvPr>
          <p:cNvSpPr>
            <a:spLocks noGrp="1"/>
          </p:cNvSpPr>
          <p:nvPr>
            <p:ph sz="half" idx="2"/>
          </p:nvPr>
        </p:nvSpPr>
        <p:spPr>
          <a:xfrm>
            <a:off x="1198605" y="1288196"/>
            <a:ext cx="10155195" cy="4927939"/>
          </a:xfrm>
        </p:spPr>
        <p:txBody>
          <a:bodyPr>
            <a:normAutofit fontScale="62500" lnSpcReduction="20000"/>
          </a:bodyPr>
          <a:lstStyle/>
          <a:p>
            <a:pPr marL="0" indent="0">
              <a:lnSpc>
                <a:spcPct val="140000"/>
              </a:lnSpc>
              <a:buNone/>
            </a:pPr>
            <a:r>
              <a:rPr lang="en-US" dirty="0"/>
              <a:t>Q: Explain why you made the selection above.”</a:t>
            </a:r>
          </a:p>
          <a:p>
            <a:pPr marL="0" indent="0">
              <a:lnSpc>
                <a:spcPct val="140000"/>
              </a:lnSpc>
              <a:buNone/>
            </a:pPr>
            <a:r>
              <a:rPr lang="en-US" dirty="0"/>
              <a:t>A: “East Africa Cultural Coalition’s mission is to empower community members to become active residents of Massachusetts through social services, education programs, and cultural heritage celebrations. Our organizations helps recent immigrants from East Africa find stable jobs and housing, provides community mentors to help newly arrived parents and children work with the local schools, hosts citizenship classes, and coordinates our annual 3-day cultural heritage festival. We chose the four descriptions for “community served” because our community is made up of </a:t>
            </a:r>
            <a:r>
              <a:rPr lang="en-US" dirty="0">
                <a:highlight>
                  <a:srgbClr val="FFFF00"/>
                </a:highlight>
              </a:rPr>
              <a:t>recent refugees from East Africa, as well as immigrants </a:t>
            </a:r>
            <a:r>
              <a:rPr lang="en-US" dirty="0"/>
              <a:t>who have lived in Massachusetts for over three decades. We work in the city of Worcester and the surrounding county, where approximately 600 residents are from East Africa. While many do find jobs and start businesses, </a:t>
            </a:r>
            <a:r>
              <a:rPr lang="en-US" dirty="0">
                <a:highlight>
                  <a:srgbClr val="FFFF00"/>
                </a:highlight>
              </a:rPr>
              <a:t>our community still experiences significantly lower income levels than other communities in our city.</a:t>
            </a:r>
            <a:r>
              <a:rPr lang="en-US" dirty="0"/>
              <a:t> </a:t>
            </a:r>
            <a:r>
              <a:rPr lang="en-US" dirty="0">
                <a:highlight>
                  <a:srgbClr val="FFFF00"/>
                </a:highlight>
              </a:rPr>
              <a:t>50% of the members of our community experience poverty </a:t>
            </a:r>
            <a:r>
              <a:rPr lang="en-US" dirty="0"/>
              <a:t>at some point in their lives here.”</a:t>
            </a:r>
          </a:p>
          <a:p>
            <a:pPr marL="0" indent="0">
              <a:lnSpc>
                <a:spcPct val="140000"/>
              </a:lnSpc>
              <a:buNone/>
            </a:pPr>
            <a:endParaRPr lang="en-US" dirty="0"/>
          </a:p>
        </p:txBody>
      </p:sp>
    </p:spTree>
    <p:extLst>
      <p:ext uri="{BB962C8B-B14F-4D97-AF65-F5344CB8AC3E}">
        <p14:creationId xmlns:p14="http://schemas.microsoft.com/office/powerpoint/2010/main" val="2845214259"/>
      </p:ext>
    </p:extLst>
  </p:cSld>
  <p:clrMapOvr>
    <a:masterClrMapping/>
  </p:clrMapOvr>
  <mc:AlternateContent xmlns:mc="http://schemas.openxmlformats.org/markup-compatibility/2006" xmlns:p14="http://schemas.microsoft.com/office/powerpoint/2010/main">
    <mc:Choice Requires="p14">
      <p:transition spd="slow" p14:dur="2000" advTm="9910"/>
    </mc:Choice>
    <mc:Fallback xmlns="">
      <p:transition spd="slow" advTm="991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8666</TotalTime>
  <Words>2482</Words>
  <Application>Microsoft Office PowerPoint</Application>
  <PresentationFormat>Widescreen</PresentationFormat>
  <Paragraphs>180</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Aharoni</vt:lpstr>
      <vt:lpstr>Arial</vt:lpstr>
      <vt:lpstr>Calibri</vt:lpstr>
      <vt:lpstr>Calibri Light</vt:lpstr>
      <vt:lpstr>Wingdings</vt:lpstr>
      <vt:lpstr>Office Theme</vt:lpstr>
      <vt:lpstr>PowerPoint Presentation</vt:lpstr>
      <vt:lpstr>Applying for 2020 Support Grants</vt:lpstr>
      <vt:lpstr>Community Served and Organization Mission </vt:lpstr>
      <vt:lpstr>Sample Applicants</vt:lpstr>
      <vt:lpstr>Community Served and Organization Mission </vt:lpstr>
      <vt:lpstr>Community Served and Organization Mission </vt:lpstr>
      <vt:lpstr>Community Served and Organization Mission </vt:lpstr>
      <vt:lpstr>Community Served and Organization Mission </vt:lpstr>
      <vt:lpstr>Community Served and Organization Mission </vt:lpstr>
      <vt:lpstr>Audience Questions</vt:lpstr>
      <vt:lpstr>Humanities Component and  Program Description</vt:lpstr>
      <vt:lpstr>Humanities Component  </vt:lpstr>
      <vt:lpstr>Program Description</vt:lpstr>
      <vt:lpstr>Program Description</vt:lpstr>
      <vt:lpstr>Program Description</vt:lpstr>
      <vt:lpstr>Humanities Component</vt:lpstr>
      <vt:lpstr>Program Description</vt:lpstr>
      <vt:lpstr>Program Description</vt:lpstr>
      <vt:lpstr>Audience Questions</vt:lpstr>
      <vt:lpstr>Use of Funds</vt:lpstr>
      <vt:lpstr>Use of Funds</vt:lpstr>
      <vt:lpstr>Use of Funds</vt:lpstr>
      <vt:lpstr>Use of Funds</vt:lpstr>
      <vt:lpstr>Audience Questions</vt:lpstr>
      <vt:lpstr>Applying for 2020 Support Grants</vt:lpstr>
      <vt:lpstr>Gather Your Materials – Creating an Account</vt:lpstr>
      <vt:lpstr>Gather Your Materials – Financial Information</vt:lpstr>
      <vt:lpstr>Gather Your Materials – Financial Information</vt:lpstr>
      <vt:lpstr>Start Your Application</vt:lpstr>
      <vt:lpstr>Audience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Stevens</dc:creator>
  <cp:lastModifiedBy>Jennifer Hall-Witt</cp:lastModifiedBy>
  <cp:revision>63</cp:revision>
  <dcterms:created xsi:type="dcterms:W3CDTF">2020-07-27T16:45:02Z</dcterms:created>
  <dcterms:modified xsi:type="dcterms:W3CDTF">2020-08-05T18:56:44Z</dcterms:modified>
</cp:coreProperties>
</file>